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2"/>
  </p:notesMasterIdLst>
  <p:sldIdLst>
    <p:sldId id="256" r:id="rId5"/>
    <p:sldId id="257" r:id="rId6"/>
    <p:sldId id="258" r:id="rId7"/>
    <p:sldId id="259" r:id="rId8"/>
    <p:sldId id="260" r:id="rId9"/>
    <p:sldId id="261" r:id="rId10"/>
    <p:sldId id="264" r:id="rId11"/>
    <p:sldId id="262" r:id="rId12"/>
    <p:sldId id="263" r:id="rId13"/>
    <p:sldId id="267" r:id="rId14"/>
    <p:sldId id="266" r:id="rId15"/>
    <p:sldId id="270" r:id="rId16"/>
    <p:sldId id="265" r:id="rId17"/>
    <p:sldId id="269" r:id="rId18"/>
    <p:sldId id="292" r:id="rId19"/>
    <p:sldId id="291" r:id="rId20"/>
    <p:sldId id="294" r:id="rId21"/>
    <p:sldId id="295" r:id="rId22"/>
    <p:sldId id="290" r:id="rId23"/>
    <p:sldId id="272" r:id="rId24"/>
    <p:sldId id="271" r:id="rId25"/>
    <p:sldId id="274" r:id="rId26"/>
    <p:sldId id="276" r:id="rId27"/>
    <p:sldId id="275" r:id="rId28"/>
    <p:sldId id="273" r:id="rId29"/>
    <p:sldId id="278" r:id="rId30"/>
    <p:sldId id="277" r:id="rId31"/>
    <p:sldId id="279" r:id="rId32"/>
    <p:sldId id="293" r:id="rId33"/>
    <p:sldId id="281" r:id="rId34"/>
    <p:sldId id="268" r:id="rId35"/>
    <p:sldId id="280" r:id="rId36"/>
    <p:sldId id="283" r:id="rId37"/>
    <p:sldId id="282" r:id="rId38"/>
    <p:sldId id="285" r:id="rId39"/>
    <p:sldId id="284" r:id="rId40"/>
    <p:sldId id="287" r:id="rId41"/>
  </p:sldIdLst>
  <p:sldSz cx="9144000" cy="5143500" type="screen16x9"/>
  <p:notesSz cx="6858000" cy="9144000"/>
  <p:custDataLst>
    <p:tags r:id="rId43"/>
  </p:custData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94660"/>
  </p:normalViewPr>
  <p:slideViewPr>
    <p:cSldViewPr snapToGrid="0" snapToObjects="1">
      <p:cViewPr varScale="1">
        <p:scale>
          <a:sx n="74" d="100"/>
          <a:sy n="74" d="100"/>
        </p:scale>
        <p:origin x="-90" y="-318"/>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467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8C992-C31C-9547-A35B-5BCB41D003AC}" type="datetimeFigureOut">
              <a:rPr lang="en-US" smtClean="0"/>
              <a:pPr/>
              <a:t>5/26/2014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EDDBC-E9ED-5A4F-A0EE-5F9F0C7AF6A6}" type="slidenum">
              <a:rPr lang="en-US" smtClean="0"/>
              <a:pPr/>
              <a:t>‹#›</a:t>
            </a:fld>
            <a:endParaRPr lang="en-US"/>
          </a:p>
        </p:txBody>
      </p:sp>
    </p:spTree>
    <p:extLst>
      <p:ext uri="{BB962C8B-B14F-4D97-AF65-F5344CB8AC3E}">
        <p14:creationId xmlns="" xmlns:p14="http://schemas.microsoft.com/office/powerpoint/2010/main" val="2307795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Graduate’s collection</a:t>
            </a:r>
          </a:p>
          <a:p>
            <a:r>
              <a:rPr lang="en-US" dirty="0" smtClean="0"/>
              <a:t>goes on sale at</a:t>
            </a:r>
          </a:p>
          <a:p>
            <a:r>
              <a:rPr lang="en-US" dirty="0" smtClean="0"/>
              <a:t>DMU fashion graduate Katie </a:t>
            </a:r>
            <a:r>
              <a:rPr lang="en-US" dirty="0" err="1" smtClean="0"/>
              <a:t>Eary</a:t>
            </a:r>
            <a:r>
              <a:rPr lang="en-US" dirty="0" smtClean="0"/>
              <a:t> has   work in HK, Japan, Levi’s now got her own </a:t>
            </a:r>
            <a:r>
              <a:rPr lang="en-US" dirty="0" err="1" smtClean="0"/>
              <a:t>lable</a:t>
            </a:r>
            <a:r>
              <a:rPr lang="en-US" dirty="0" smtClean="0"/>
              <a:t>.</a:t>
            </a:r>
          </a:p>
          <a:p>
            <a:r>
              <a:rPr lang="en-US" dirty="0" smtClean="0"/>
              <a:t>continued her success story after launching</a:t>
            </a:r>
          </a:p>
          <a:p>
            <a:r>
              <a:rPr lang="en-US" dirty="0" smtClean="0"/>
              <a:t>a collection with the high-street </a:t>
            </a:r>
            <a:endParaRPr lang="en-US" dirty="0"/>
          </a:p>
        </p:txBody>
      </p:sp>
      <p:sp>
        <p:nvSpPr>
          <p:cNvPr id="4" name="Slide Number Placeholder 3"/>
          <p:cNvSpPr>
            <a:spLocks noGrp="1"/>
          </p:cNvSpPr>
          <p:nvPr>
            <p:ph type="sldNum" sz="quarter" idx="10"/>
          </p:nvPr>
        </p:nvSpPr>
        <p:spPr/>
        <p:txBody>
          <a:bodyPr/>
          <a:lstStyle/>
          <a:p>
            <a:fld id="{213EDDBC-E9ED-5A4F-A0EE-5F9F0C7AF6A6}" type="slidenum">
              <a:rPr lang="en-US" smtClean="0"/>
              <a:pPr/>
              <a:t>15</a:t>
            </a:fld>
            <a:endParaRPr lang="en-US"/>
          </a:p>
        </p:txBody>
      </p:sp>
    </p:spTree>
    <p:extLst>
      <p:ext uri="{BB962C8B-B14F-4D97-AF65-F5344CB8AC3E}">
        <p14:creationId xmlns="" xmlns:p14="http://schemas.microsoft.com/office/powerpoint/2010/main" val="172983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assembly was asked to</a:t>
            </a:r>
          </a:p>
          <a:p>
            <a:r>
              <a:rPr lang="en-US" sz="1200" b="0" i="0" u="none" strike="noStrike" kern="1200" baseline="0" dirty="0" smtClean="0">
                <a:solidFill>
                  <a:schemeClr val="tx1"/>
                </a:solidFill>
                <a:latin typeface="+mn-lt"/>
                <a:ea typeface="+mn-ea"/>
                <a:cs typeface="+mn-cs"/>
              </a:rPr>
              <a:t>discuss the proposition “This House</a:t>
            </a:r>
          </a:p>
          <a:p>
            <a:r>
              <a:rPr lang="en-US" sz="1200" b="0" i="0" u="none" strike="noStrike" kern="1200" baseline="0" dirty="0" smtClean="0">
                <a:solidFill>
                  <a:schemeClr val="tx1"/>
                </a:solidFill>
                <a:latin typeface="+mn-lt"/>
                <a:ea typeface="+mn-ea"/>
                <a:cs typeface="+mn-cs"/>
              </a:rPr>
              <a:t>believes that there is no point voting</a:t>
            </a:r>
          </a:p>
          <a:p>
            <a:r>
              <a:rPr lang="en-US" sz="1200" b="0" i="0" u="none" strike="noStrike" kern="1200" baseline="0" dirty="0" smtClean="0">
                <a:solidFill>
                  <a:schemeClr val="tx1"/>
                </a:solidFill>
                <a:latin typeface="+mn-lt"/>
                <a:ea typeface="+mn-ea"/>
                <a:cs typeface="+mn-cs"/>
              </a:rPr>
              <a:t>in the 2015 General Election.”</a:t>
            </a:r>
          </a:p>
          <a:p>
            <a:r>
              <a:rPr lang="en-US" sz="1200" b="0" i="0" u="none" strike="noStrike" kern="1200" baseline="0" dirty="0" smtClean="0">
                <a:solidFill>
                  <a:schemeClr val="tx1"/>
                </a:solidFill>
                <a:latin typeface="+mn-lt"/>
                <a:ea typeface="+mn-ea"/>
                <a:cs typeface="+mn-cs"/>
              </a:rPr>
              <a:t>After opening speeches, </a:t>
            </a:r>
            <a:r>
              <a:rPr lang="en-US" sz="1200" b="0" i="0" u="none" strike="noStrike" kern="1200" baseline="0" dirty="0" err="1" smtClean="0">
                <a:solidFill>
                  <a:schemeClr val="tx1"/>
                </a:solidFill>
                <a:latin typeface="+mn-lt"/>
                <a:ea typeface="+mn-ea"/>
                <a:cs typeface="+mn-cs"/>
              </a:rPr>
              <a:t>Mr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Speaker called upon members of</a:t>
            </a:r>
          </a:p>
          <a:p>
            <a:r>
              <a:rPr lang="en-US" sz="1200" b="0" i="0" u="none" strike="noStrike" kern="1200" baseline="0" dirty="0" smtClean="0">
                <a:solidFill>
                  <a:schemeClr val="tx1"/>
                </a:solidFill>
                <a:latin typeface="+mn-lt"/>
                <a:ea typeface="+mn-ea"/>
                <a:cs typeface="+mn-cs"/>
              </a:rPr>
              <a:t>the assembly to weigh in to the</a:t>
            </a:r>
          </a:p>
          <a:p>
            <a:r>
              <a:rPr lang="en-US" sz="1200" b="0" i="0" u="none" strike="noStrike" kern="1200" baseline="0" dirty="0" smtClean="0">
                <a:solidFill>
                  <a:schemeClr val="tx1"/>
                </a:solidFill>
                <a:latin typeface="+mn-lt"/>
                <a:ea typeface="+mn-ea"/>
                <a:cs typeface="+mn-cs"/>
              </a:rPr>
              <a:t>argument, deftly allowing rebuttals</a:t>
            </a:r>
          </a:p>
          <a:p>
            <a:r>
              <a:rPr lang="en-US" sz="1200" b="0" i="0" u="none" strike="noStrike" kern="1200" baseline="0" dirty="0" smtClean="0">
                <a:solidFill>
                  <a:schemeClr val="tx1"/>
                </a:solidFill>
                <a:latin typeface="+mn-lt"/>
                <a:ea typeface="+mn-ea"/>
                <a:cs typeface="+mn-cs"/>
              </a:rPr>
              <a:t>and interventions while calling for</a:t>
            </a:r>
          </a:p>
          <a:p>
            <a:r>
              <a:rPr lang="en-US" sz="1200" b="0" i="0" u="none" strike="noStrike" kern="1200" baseline="0" dirty="0" smtClean="0">
                <a:solidFill>
                  <a:schemeClr val="tx1"/>
                </a:solidFill>
                <a:latin typeface="+mn-lt"/>
                <a:ea typeface="+mn-ea"/>
                <a:cs typeface="+mn-cs"/>
              </a:rPr>
              <a:t>“Order” when the debate became</a:t>
            </a:r>
          </a:p>
          <a:p>
            <a:r>
              <a:rPr lang="en-US" sz="1200" b="0" i="0" u="none" strike="noStrike" kern="1200" baseline="0" dirty="0" smtClean="0">
                <a:solidFill>
                  <a:schemeClr val="tx1"/>
                </a:solidFill>
                <a:latin typeface="+mn-lt"/>
                <a:ea typeface="+mn-ea"/>
                <a:cs typeface="+mn-cs"/>
              </a:rPr>
              <a:t>too heated.</a:t>
            </a:r>
          </a:p>
          <a:p>
            <a:r>
              <a:rPr lang="en-US" sz="1200" b="0" i="0" u="none" strike="noStrike" kern="1200" baseline="0" dirty="0" smtClean="0">
                <a:solidFill>
                  <a:schemeClr val="tx1"/>
                </a:solidFill>
                <a:latin typeface="+mn-lt"/>
                <a:ea typeface="+mn-ea"/>
                <a:cs typeface="+mn-cs"/>
              </a:rPr>
              <a:t>The final vote was 63 to 26</a:t>
            </a:r>
          </a:p>
          <a:p>
            <a:r>
              <a:rPr lang="en-US" sz="1200" b="0" i="0" u="none" strike="noStrike" kern="1200" baseline="0" dirty="0" smtClean="0">
                <a:solidFill>
                  <a:schemeClr val="tx1"/>
                </a:solidFill>
                <a:latin typeface="+mn-lt"/>
                <a:ea typeface="+mn-ea"/>
                <a:cs typeface="+mn-cs"/>
              </a:rPr>
              <a:t>against the motion – proving that</a:t>
            </a:r>
          </a:p>
          <a:p>
            <a:r>
              <a:rPr lang="en-US" sz="1200" b="0" i="0" u="none" strike="noStrike" kern="1200" baseline="0" dirty="0" smtClean="0">
                <a:solidFill>
                  <a:schemeClr val="tx1"/>
                </a:solidFill>
                <a:latin typeface="+mn-lt"/>
                <a:ea typeface="+mn-ea"/>
                <a:cs typeface="+mn-cs"/>
              </a:rPr>
              <a:t>young people at DMU do care</a:t>
            </a:r>
          </a:p>
          <a:p>
            <a:r>
              <a:rPr lang="en-US" sz="1200" b="0" i="0" u="none" strike="noStrike" kern="1200" baseline="0" dirty="0" smtClean="0">
                <a:solidFill>
                  <a:schemeClr val="tx1"/>
                </a:solidFill>
                <a:latin typeface="+mn-lt"/>
                <a:ea typeface="+mn-ea"/>
                <a:cs typeface="+mn-cs"/>
              </a:rPr>
              <a:t>about democracy.</a:t>
            </a:r>
            <a:endParaRPr lang="en-US" dirty="0"/>
          </a:p>
        </p:txBody>
      </p:sp>
      <p:sp>
        <p:nvSpPr>
          <p:cNvPr id="4" name="Slide Number Placeholder 3"/>
          <p:cNvSpPr>
            <a:spLocks noGrp="1"/>
          </p:cNvSpPr>
          <p:nvPr>
            <p:ph type="sldNum" sz="quarter" idx="10"/>
          </p:nvPr>
        </p:nvSpPr>
        <p:spPr/>
        <p:txBody>
          <a:bodyPr/>
          <a:lstStyle/>
          <a:p>
            <a:fld id="{213EDDBC-E9ED-5A4F-A0EE-5F9F0C7AF6A6}" type="slidenum">
              <a:rPr lang="en-US" smtClean="0"/>
              <a:pPr/>
              <a:t>17</a:t>
            </a:fld>
            <a:endParaRPr lang="en-US"/>
          </a:p>
        </p:txBody>
      </p:sp>
    </p:spTree>
    <p:extLst>
      <p:ext uri="{BB962C8B-B14F-4D97-AF65-F5344CB8AC3E}">
        <p14:creationId xmlns="" xmlns:p14="http://schemas.microsoft.com/office/powerpoint/2010/main" val="2881683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Photography courses are part of a wide range of creative art and design courses at DMU, which was named one of the top 10 universities for creativity in the Which University? guide for the second year running.</a:t>
            </a:r>
            <a:endParaRPr lang="en-US" dirty="0"/>
          </a:p>
        </p:txBody>
      </p:sp>
      <p:sp>
        <p:nvSpPr>
          <p:cNvPr id="4" name="Slide Number Placeholder 3"/>
          <p:cNvSpPr>
            <a:spLocks noGrp="1"/>
          </p:cNvSpPr>
          <p:nvPr>
            <p:ph type="sldNum" sz="quarter" idx="10"/>
          </p:nvPr>
        </p:nvSpPr>
        <p:spPr/>
        <p:txBody>
          <a:bodyPr/>
          <a:lstStyle/>
          <a:p>
            <a:fld id="{213EDDBC-E9ED-5A4F-A0EE-5F9F0C7AF6A6}" type="slidenum">
              <a:rPr lang="en-US" smtClean="0"/>
              <a:pPr/>
              <a:t>18</a:t>
            </a:fld>
            <a:endParaRPr lang="en-US"/>
          </a:p>
        </p:txBody>
      </p:sp>
    </p:spTree>
    <p:extLst>
      <p:ext uri="{BB962C8B-B14F-4D97-AF65-F5344CB8AC3E}">
        <p14:creationId xmlns="" xmlns:p14="http://schemas.microsoft.com/office/powerpoint/2010/main" val="386644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Geoff Rowe, director of DLCF, began planning the first festival as a DMU student in 1993. Today it is the longest-running dedicated comedy</a:t>
            </a:r>
          </a:p>
          <a:p>
            <a:r>
              <a:rPr lang="en-US" sz="1200" b="0" i="0" u="none" strike="noStrike" kern="1200" baseline="0" dirty="0" smtClean="0">
                <a:solidFill>
                  <a:schemeClr val="tx1"/>
                </a:solidFill>
                <a:latin typeface="+mn-lt"/>
                <a:ea typeface="+mn-ea"/>
                <a:cs typeface="+mn-cs"/>
              </a:rPr>
              <a:t>festival in Europe with more than 600 events over two weeks.</a:t>
            </a:r>
          </a:p>
          <a:p>
            <a:r>
              <a:rPr lang="en-US" sz="1200" b="0" i="0" u="none" strike="noStrike" kern="1200" baseline="0" dirty="0" smtClean="0">
                <a:solidFill>
                  <a:schemeClr val="tx1"/>
                </a:solidFill>
                <a:latin typeface="+mn-lt"/>
                <a:ea typeface="+mn-ea"/>
                <a:cs typeface="+mn-cs"/>
              </a:rPr>
              <a:t>Geoff said: “It all began at DMU so it’s great that the university has</a:t>
            </a:r>
          </a:p>
          <a:p>
            <a:r>
              <a:rPr lang="en-US" sz="1200" b="0" i="0" u="none" strike="noStrike" kern="1200" baseline="0" dirty="0" smtClean="0">
                <a:solidFill>
                  <a:schemeClr val="tx1"/>
                </a:solidFill>
                <a:latin typeface="+mn-lt"/>
                <a:ea typeface="+mn-ea"/>
                <a:cs typeface="+mn-cs"/>
              </a:rPr>
              <a:t>continued to support the festival and me as a graduate for all these years.</a:t>
            </a:r>
          </a:p>
          <a:p>
            <a:r>
              <a:rPr lang="en-US" sz="1200" b="0" i="0" u="none" strike="noStrike" kern="1200" baseline="0" dirty="0" smtClean="0">
                <a:solidFill>
                  <a:schemeClr val="tx1"/>
                </a:solidFill>
                <a:latin typeface="+mn-lt"/>
                <a:ea typeface="+mn-ea"/>
                <a:cs typeface="+mn-cs"/>
              </a:rPr>
              <a:t>“The university is well-known for being a creative institution and I’m proud that it continues to be a sponsor of the event.” Students studying the Arts and Festivals Management degree at DMU were involved in this year’s</a:t>
            </a:r>
          </a:p>
          <a:p>
            <a:r>
              <a:rPr lang="en-US" sz="1200" b="0" i="0" u="none" strike="noStrike" kern="1200" baseline="0" dirty="0" smtClean="0">
                <a:solidFill>
                  <a:schemeClr val="tx1"/>
                </a:solidFill>
                <a:latin typeface="+mn-lt"/>
                <a:ea typeface="+mn-ea"/>
                <a:cs typeface="+mn-cs"/>
              </a:rPr>
              <a:t>festival, running and promoting more than 40 acts in three venues</a:t>
            </a:r>
          </a:p>
          <a:p>
            <a:r>
              <a:rPr lang="en-US" sz="1200" b="0" i="0" u="none" strike="noStrike" kern="1200" baseline="0" dirty="0" smtClean="0">
                <a:solidFill>
                  <a:schemeClr val="tx1"/>
                </a:solidFill>
                <a:latin typeface="+mn-lt"/>
                <a:ea typeface="+mn-ea"/>
                <a:cs typeface="+mn-cs"/>
              </a:rPr>
              <a:t>– The Criterion, The Exchange Bar and Duffy’s Bar.</a:t>
            </a:r>
            <a:endParaRPr lang="en-US" dirty="0"/>
          </a:p>
        </p:txBody>
      </p:sp>
      <p:sp>
        <p:nvSpPr>
          <p:cNvPr id="4" name="Slide Number Placeholder 3"/>
          <p:cNvSpPr>
            <a:spLocks noGrp="1"/>
          </p:cNvSpPr>
          <p:nvPr>
            <p:ph type="sldNum" sz="quarter" idx="10"/>
          </p:nvPr>
        </p:nvSpPr>
        <p:spPr/>
        <p:txBody>
          <a:bodyPr/>
          <a:lstStyle/>
          <a:p>
            <a:fld id="{213EDDBC-E9ED-5A4F-A0EE-5F9F0C7AF6A6}" type="slidenum">
              <a:rPr lang="en-US" smtClean="0"/>
              <a:pPr/>
              <a:t>19</a:t>
            </a:fld>
            <a:endParaRPr lang="en-US"/>
          </a:p>
        </p:txBody>
      </p:sp>
    </p:spTree>
    <p:extLst>
      <p:ext uri="{BB962C8B-B14F-4D97-AF65-F5344CB8AC3E}">
        <p14:creationId xmlns="" xmlns:p14="http://schemas.microsoft.com/office/powerpoint/2010/main" val="153162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 artificial pancreas</a:t>
            </a:r>
          </a:p>
          <a:p>
            <a:r>
              <a:rPr lang="en-US" sz="1200" b="0" i="0" u="none" strike="noStrike" kern="1200" baseline="0" dirty="0" smtClean="0">
                <a:solidFill>
                  <a:schemeClr val="tx1"/>
                </a:solidFill>
                <a:latin typeface="+mn-lt"/>
                <a:ea typeface="+mn-ea"/>
                <a:cs typeface="+mn-cs"/>
              </a:rPr>
              <a:t>has the potential to</a:t>
            </a:r>
          </a:p>
          <a:p>
            <a:r>
              <a:rPr lang="en-US" sz="1200" b="0" i="0" u="none" strike="noStrike" kern="1200" baseline="0" dirty="0" err="1" smtClean="0">
                <a:solidFill>
                  <a:schemeClr val="tx1"/>
                </a:solidFill>
                <a:latin typeface="+mn-lt"/>
                <a:ea typeface="+mn-ea"/>
                <a:cs typeface="+mn-cs"/>
              </a:rPr>
              <a:t>revolutionise</a:t>
            </a:r>
            <a:r>
              <a:rPr lang="en-US" sz="1200" b="0" i="0" u="none" strike="noStrike" kern="1200" baseline="0" dirty="0" smtClean="0">
                <a:solidFill>
                  <a:schemeClr val="tx1"/>
                </a:solidFill>
                <a:latin typeface="+mn-lt"/>
                <a:ea typeface="+mn-ea"/>
                <a:cs typeface="+mn-cs"/>
              </a:rPr>
              <a:t> the lives of</a:t>
            </a:r>
          </a:p>
          <a:p>
            <a:r>
              <a:rPr lang="en-US" sz="1200" b="0" i="0" u="none" strike="noStrike" kern="1200" baseline="0" dirty="0" smtClean="0">
                <a:solidFill>
                  <a:schemeClr val="tx1"/>
                </a:solidFill>
                <a:latin typeface="+mn-lt"/>
                <a:ea typeface="+mn-ea"/>
                <a:cs typeface="+mn-cs"/>
              </a:rPr>
              <a:t>people with diabetes.</a:t>
            </a:r>
          </a:p>
          <a:p>
            <a:r>
              <a:rPr lang="en-US" sz="1200" b="0" i="0" u="none" strike="noStrike" kern="1200" baseline="0" dirty="0" smtClean="0">
                <a:solidFill>
                  <a:schemeClr val="tx1"/>
                </a:solidFill>
                <a:latin typeface="+mn-lt"/>
                <a:ea typeface="+mn-ea"/>
                <a:cs typeface="+mn-cs"/>
              </a:rPr>
              <a:t>Unlike Type 1 diabetes, an autoimmune</a:t>
            </a:r>
          </a:p>
          <a:p>
            <a:r>
              <a:rPr lang="en-US" sz="1200" b="0" i="0" u="none" strike="noStrike" kern="1200" baseline="0" dirty="0" smtClean="0">
                <a:solidFill>
                  <a:schemeClr val="tx1"/>
                </a:solidFill>
                <a:latin typeface="+mn-lt"/>
                <a:ea typeface="+mn-ea"/>
                <a:cs typeface="+mn-cs"/>
              </a:rPr>
              <a:t>disease, Type 2 is largely</a:t>
            </a:r>
          </a:p>
          <a:p>
            <a:r>
              <a:rPr lang="en-US" sz="1200" b="0" i="0" u="none" strike="noStrike" kern="1200" baseline="0" dirty="0" smtClean="0">
                <a:solidFill>
                  <a:schemeClr val="tx1"/>
                </a:solidFill>
                <a:latin typeface="+mn-lt"/>
                <a:ea typeface="+mn-ea"/>
                <a:cs typeface="+mn-cs"/>
              </a:rPr>
              <a:t>driven by lifestyle and linked to</a:t>
            </a:r>
          </a:p>
          <a:p>
            <a:r>
              <a:rPr lang="en-US" sz="1200" b="0" i="0" u="none" strike="noStrike" kern="1200" baseline="0" dirty="0" smtClean="0">
                <a:solidFill>
                  <a:schemeClr val="tx1"/>
                </a:solidFill>
                <a:latin typeface="+mn-lt"/>
                <a:ea typeface="+mn-ea"/>
                <a:cs typeface="+mn-cs"/>
              </a:rPr>
              <a:t>obesity. It is thought there are</a:t>
            </a:r>
          </a:p>
          <a:p>
            <a:r>
              <a:rPr lang="en-US" sz="1200" b="0" i="0" u="none" strike="noStrike" kern="1200" baseline="0" dirty="0" smtClean="0">
                <a:solidFill>
                  <a:schemeClr val="tx1"/>
                </a:solidFill>
                <a:latin typeface="+mn-lt"/>
                <a:ea typeface="+mn-ea"/>
                <a:cs typeface="+mn-cs"/>
              </a:rPr>
              <a:t>almost a million people who have</a:t>
            </a:r>
          </a:p>
          <a:p>
            <a:r>
              <a:rPr lang="en-US" sz="1200" b="0" i="0" u="none" strike="noStrike" kern="1200" baseline="0" dirty="0" smtClean="0">
                <a:solidFill>
                  <a:schemeClr val="tx1"/>
                </a:solidFill>
                <a:latin typeface="+mn-lt"/>
                <a:ea typeface="+mn-ea"/>
                <a:cs typeface="+mn-cs"/>
              </a:rPr>
              <a:t>this condition but do not </a:t>
            </a:r>
            <a:r>
              <a:rPr lang="en-US" sz="1200" b="0" i="0" u="none" strike="noStrike" kern="1200" baseline="0" dirty="0" err="1" smtClean="0">
                <a:solidFill>
                  <a:schemeClr val="tx1"/>
                </a:solidFill>
                <a:latin typeface="+mn-lt"/>
                <a:ea typeface="+mn-ea"/>
                <a:cs typeface="+mn-cs"/>
              </a:rPr>
              <a:t>realise</a:t>
            </a:r>
            <a:r>
              <a:rPr lang="en-US" sz="1200" b="0" i="0" u="none" strike="noStrike" kern="1200" baseline="0" dirty="0" smtClean="0">
                <a:solidFill>
                  <a:schemeClr val="tx1"/>
                </a:solidFill>
                <a:latin typeface="+mn-lt"/>
                <a:ea typeface="+mn-ea"/>
                <a:cs typeface="+mn-cs"/>
              </a:rPr>
              <a:t> it.</a:t>
            </a:r>
          </a:p>
          <a:p>
            <a:r>
              <a:rPr lang="en-US" sz="1200" b="0" i="0" u="none" strike="noStrike" kern="1200" baseline="0" dirty="0" smtClean="0">
                <a:solidFill>
                  <a:schemeClr val="tx1"/>
                </a:solidFill>
                <a:latin typeface="+mn-lt"/>
                <a:ea typeface="+mn-ea"/>
                <a:cs typeface="+mn-cs"/>
              </a:rPr>
              <a:t>The financial burden on the</a:t>
            </a:r>
          </a:p>
          <a:p>
            <a:r>
              <a:rPr lang="en-US" sz="1200" b="0" i="0" u="none" strike="noStrike" kern="1200" baseline="0" dirty="0" smtClean="0">
                <a:solidFill>
                  <a:schemeClr val="tx1"/>
                </a:solidFill>
                <a:latin typeface="+mn-lt"/>
                <a:ea typeface="+mn-ea"/>
                <a:cs typeface="+mn-cs"/>
              </a:rPr>
              <a:t>NHS for treating the illness is</a:t>
            </a:r>
          </a:p>
          <a:p>
            <a:r>
              <a:rPr lang="en-US" sz="1200" b="0" i="0" u="none" strike="noStrike" kern="1200" baseline="0" dirty="0" smtClean="0">
                <a:solidFill>
                  <a:schemeClr val="tx1"/>
                </a:solidFill>
                <a:latin typeface="+mn-lt"/>
                <a:ea typeface="+mn-ea"/>
                <a:cs typeface="+mn-cs"/>
              </a:rPr>
              <a:t>already £1 million an hour − or</a:t>
            </a:r>
          </a:p>
          <a:p>
            <a:r>
              <a:rPr lang="en-US" sz="1200" b="0" i="0" u="none" strike="noStrike" kern="1200" baseline="0" dirty="0" smtClean="0">
                <a:solidFill>
                  <a:schemeClr val="tx1"/>
                </a:solidFill>
                <a:latin typeface="+mn-lt"/>
                <a:ea typeface="+mn-ea"/>
                <a:cs typeface="+mn-cs"/>
              </a:rPr>
              <a:t>almost £9 billion a year. But that</a:t>
            </a:r>
          </a:p>
          <a:p>
            <a:r>
              <a:rPr lang="en-US" sz="1200" b="0" i="0" u="none" strike="noStrike" kern="1200" baseline="0" dirty="0" smtClean="0">
                <a:solidFill>
                  <a:schemeClr val="tx1"/>
                </a:solidFill>
                <a:latin typeface="+mn-lt"/>
                <a:ea typeface="+mn-ea"/>
                <a:cs typeface="+mn-cs"/>
              </a:rPr>
              <a:t>figure does not take into account</a:t>
            </a:r>
          </a:p>
          <a:p>
            <a:r>
              <a:rPr lang="en-US" sz="1200" b="0" i="0" u="none" strike="noStrike" kern="1200" baseline="0" dirty="0" smtClean="0">
                <a:solidFill>
                  <a:schemeClr val="tx1"/>
                </a:solidFill>
                <a:latin typeface="+mn-lt"/>
                <a:ea typeface="+mn-ea"/>
                <a:cs typeface="+mn-cs"/>
              </a:rPr>
              <a:t>the millions of working days lost.</a:t>
            </a:r>
          </a:p>
          <a:p>
            <a:r>
              <a:rPr lang="en-US" sz="1200" b="0" i="0" u="none" strike="noStrike" kern="1200" baseline="0" dirty="0" smtClean="0">
                <a:solidFill>
                  <a:schemeClr val="tx1"/>
                </a:solidFill>
                <a:latin typeface="+mn-lt"/>
                <a:ea typeface="+mn-ea"/>
                <a:cs typeface="+mn-cs"/>
              </a:rPr>
              <a:t>The artificial pancreas maintains</a:t>
            </a:r>
          </a:p>
          <a:p>
            <a:r>
              <a:rPr lang="en-US" sz="1200" b="0" i="0" u="none" strike="noStrike" kern="1200" baseline="0" dirty="0" smtClean="0">
                <a:solidFill>
                  <a:schemeClr val="tx1"/>
                </a:solidFill>
                <a:latin typeface="+mn-lt"/>
                <a:ea typeface="+mn-ea"/>
                <a:cs typeface="+mn-cs"/>
              </a:rPr>
              <a:t>healthy blood sugar levels round</a:t>
            </a:r>
          </a:p>
          <a:p>
            <a:r>
              <a:rPr lang="en-US" sz="1200" b="0" i="0" u="none" strike="noStrike" kern="1200" baseline="0" dirty="0" smtClean="0">
                <a:solidFill>
                  <a:schemeClr val="tx1"/>
                </a:solidFill>
                <a:latin typeface="+mn-lt"/>
                <a:ea typeface="+mn-ea"/>
                <a:cs typeface="+mn-cs"/>
              </a:rPr>
              <a:t>the clock, </a:t>
            </a:r>
            <a:r>
              <a:rPr lang="en-US" sz="1200" b="0" i="0" u="none" strike="noStrike" kern="1200" baseline="0" dirty="0" err="1" smtClean="0">
                <a:solidFill>
                  <a:schemeClr val="tx1"/>
                </a:solidFill>
                <a:latin typeface="+mn-lt"/>
                <a:ea typeface="+mn-ea"/>
                <a:cs typeface="+mn-cs"/>
              </a:rPr>
              <a:t>minimising</a:t>
            </a:r>
            <a:r>
              <a:rPr lang="en-US" sz="1200" b="0" i="0" u="none" strike="noStrike" kern="1200" baseline="0" dirty="0" smtClean="0">
                <a:solidFill>
                  <a:schemeClr val="tx1"/>
                </a:solidFill>
                <a:latin typeface="+mn-lt"/>
                <a:ea typeface="+mn-ea"/>
                <a:cs typeface="+mn-cs"/>
              </a:rPr>
              <a:t> the risk of</a:t>
            </a:r>
          </a:p>
          <a:p>
            <a:r>
              <a:rPr lang="en-US" sz="1200" b="0" i="0" u="none" strike="noStrike" kern="1200" baseline="0" dirty="0" err="1" smtClean="0">
                <a:solidFill>
                  <a:schemeClr val="tx1"/>
                </a:solidFill>
                <a:latin typeface="+mn-lt"/>
                <a:ea typeface="+mn-ea"/>
                <a:cs typeface="+mn-cs"/>
              </a:rPr>
              <a:t>hypoglycaemia</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It is not powered by batteries</a:t>
            </a:r>
          </a:p>
          <a:p>
            <a:r>
              <a:rPr lang="en-US" sz="1200" b="0" i="0" u="none" strike="noStrike" kern="1200" baseline="0" dirty="0" smtClean="0">
                <a:solidFill>
                  <a:schemeClr val="tx1"/>
                </a:solidFill>
                <a:latin typeface="+mn-lt"/>
                <a:ea typeface="+mn-ea"/>
                <a:cs typeface="+mn-cs"/>
              </a:rPr>
              <a:t>or electronics and has no moving</a:t>
            </a:r>
          </a:p>
          <a:p>
            <a:r>
              <a:rPr lang="en-US" sz="1200" b="0" i="0" u="none" strike="noStrike" kern="1200" baseline="0" dirty="0" smtClean="0">
                <a:solidFill>
                  <a:schemeClr val="tx1"/>
                </a:solidFill>
                <a:latin typeface="+mn-lt"/>
                <a:ea typeface="+mn-ea"/>
                <a:cs typeface="+mn-cs"/>
              </a:rPr>
              <a:t>parts, so the risk of rejection is</a:t>
            </a:r>
          </a:p>
          <a:p>
            <a:r>
              <a:rPr lang="en-US" sz="1200" b="0" i="0" u="none" strike="noStrike" kern="1200" baseline="0" dirty="0" smtClean="0">
                <a:solidFill>
                  <a:schemeClr val="tx1"/>
                </a:solidFill>
                <a:latin typeface="+mn-lt"/>
                <a:ea typeface="+mn-ea"/>
                <a:cs typeface="+mn-cs"/>
              </a:rPr>
              <a:t>very low.</a:t>
            </a:r>
          </a:p>
          <a:p>
            <a:r>
              <a:rPr lang="en-US" sz="1200" b="0" i="0" u="none" strike="noStrike" kern="1200" baseline="0" dirty="0" smtClean="0">
                <a:solidFill>
                  <a:schemeClr val="tx1"/>
                </a:solidFill>
                <a:latin typeface="+mn-lt"/>
                <a:ea typeface="+mn-ea"/>
                <a:cs typeface="+mn-cs"/>
              </a:rPr>
              <a:t>Professor Taylor said: “This</a:t>
            </a:r>
          </a:p>
          <a:p>
            <a:r>
              <a:rPr lang="en-US" sz="1200" b="0" i="0" u="none" strike="noStrike" kern="1200" baseline="0" dirty="0" smtClean="0">
                <a:solidFill>
                  <a:schemeClr val="tx1"/>
                </a:solidFill>
                <a:latin typeface="+mn-lt"/>
                <a:ea typeface="+mn-ea"/>
                <a:cs typeface="+mn-cs"/>
              </a:rPr>
              <a:t>device is cheap and simple to use.</a:t>
            </a:r>
          </a:p>
          <a:p>
            <a:r>
              <a:rPr lang="en-US" sz="1200" b="0" i="0" u="none" strike="noStrike" kern="1200" baseline="0" dirty="0" smtClean="0">
                <a:solidFill>
                  <a:schemeClr val="tx1"/>
                </a:solidFill>
                <a:latin typeface="+mn-lt"/>
                <a:ea typeface="+mn-ea"/>
                <a:cs typeface="+mn-cs"/>
              </a:rPr>
              <a:t>“I believe it should be globally</a:t>
            </a:r>
          </a:p>
          <a:p>
            <a:r>
              <a:rPr lang="en-US" sz="1200" b="0" i="0" u="none" strike="noStrike" kern="1200" baseline="0" dirty="0" smtClean="0">
                <a:solidFill>
                  <a:schemeClr val="tx1"/>
                </a:solidFill>
                <a:latin typeface="+mn-lt"/>
                <a:ea typeface="+mn-ea"/>
                <a:cs typeface="+mn-cs"/>
              </a:rPr>
              <a:t>available, not just here but in some</a:t>
            </a:r>
          </a:p>
          <a:p>
            <a:r>
              <a:rPr lang="en-US" sz="1200" b="0" i="0" u="none" strike="noStrike" kern="1200" baseline="0" dirty="0" smtClean="0">
                <a:solidFill>
                  <a:schemeClr val="tx1"/>
                </a:solidFill>
                <a:latin typeface="+mn-lt"/>
                <a:ea typeface="+mn-ea"/>
                <a:cs typeface="+mn-cs"/>
              </a:rPr>
              <a:t>of the poorest countries.</a:t>
            </a:r>
          </a:p>
          <a:p>
            <a:r>
              <a:rPr lang="en-US" sz="1200" b="0" i="0" u="none" strike="noStrike" kern="1200" baseline="0" dirty="0" smtClean="0">
                <a:solidFill>
                  <a:schemeClr val="tx1"/>
                </a:solidFill>
                <a:latin typeface="+mn-lt"/>
                <a:ea typeface="+mn-ea"/>
                <a:cs typeface="+mn-cs"/>
              </a:rPr>
              <a:t>“After 20 years of research</a:t>
            </a:r>
          </a:p>
          <a:p>
            <a:r>
              <a:rPr lang="en-US" sz="1200" b="0" i="0" u="none" strike="noStrike" kern="1200" baseline="0" dirty="0" smtClean="0">
                <a:solidFill>
                  <a:schemeClr val="tx1"/>
                </a:solidFill>
                <a:latin typeface="+mn-lt"/>
                <a:ea typeface="+mn-ea"/>
                <a:cs typeface="+mn-cs"/>
              </a:rPr>
              <a:t>we are hopeful we have found a</a:t>
            </a:r>
          </a:p>
          <a:p>
            <a:r>
              <a:rPr lang="en-US" sz="1200" b="0" i="0" u="none" strike="noStrike" kern="1200" baseline="0" dirty="0" smtClean="0">
                <a:solidFill>
                  <a:schemeClr val="tx1"/>
                </a:solidFill>
                <a:latin typeface="+mn-lt"/>
                <a:ea typeface="+mn-ea"/>
                <a:cs typeface="+mn-cs"/>
              </a:rPr>
              <a:t>solution which has the potential to</a:t>
            </a:r>
          </a:p>
          <a:p>
            <a:r>
              <a:rPr lang="en-US" sz="1200" b="0" i="0" u="none" strike="noStrike" kern="1200" baseline="0" dirty="0" smtClean="0">
                <a:solidFill>
                  <a:schemeClr val="tx1"/>
                </a:solidFill>
                <a:latin typeface="+mn-lt"/>
                <a:ea typeface="+mn-ea"/>
                <a:cs typeface="+mn-cs"/>
              </a:rPr>
              <a:t>bring an end to the misery of daily</a:t>
            </a:r>
          </a:p>
          <a:p>
            <a:r>
              <a:rPr lang="en-US" sz="1200" b="0" i="0" u="none" strike="noStrike" kern="1200" baseline="0" dirty="0" smtClean="0">
                <a:solidFill>
                  <a:schemeClr val="tx1"/>
                </a:solidFill>
                <a:latin typeface="+mn-lt"/>
                <a:ea typeface="+mn-ea"/>
                <a:cs typeface="+mn-cs"/>
              </a:rPr>
              <a:t>injections for diabetics across the</a:t>
            </a:r>
          </a:p>
          <a:p>
            <a:r>
              <a:rPr lang="en-US" sz="1200" b="0" i="0" u="none" strike="noStrike" kern="1200" baseline="0" dirty="0" smtClean="0">
                <a:solidFill>
                  <a:schemeClr val="tx1"/>
                </a:solidFill>
                <a:latin typeface="+mn-lt"/>
                <a:ea typeface="+mn-ea"/>
                <a:cs typeface="+mn-cs"/>
              </a:rPr>
              <a:t>world within the next 10 years.”</a:t>
            </a:r>
            <a:endParaRPr lang="en-US" dirty="0"/>
          </a:p>
        </p:txBody>
      </p:sp>
      <p:sp>
        <p:nvSpPr>
          <p:cNvPr id="4" name="Slide Number Placeholder 3"/>
          <p:cNvSpPr>
            <a:spLocks noGrp="1"/>
          </p:cNvSpPr>
          <p:nvPr>
            <p:ph type="sldNum" sz="quarter" idx="10"/>
          </p:nvPr>
        </p:nvSpPr>
        <p:spPr/>
        <p:txBody>
          <a:bodyPr/>
          <a:lstStyle/>
          <a:p>
            <a:fld id="{213EDDBC-E9ED-5A4F-A0EE-5F9F0C7AF6A6}" type="slidenum">
              <a:rPr lang="en-US" smtClean="0"/>
              <a:pPr/>
              <a:t>29</a:t>
            </a:fld>
            <a:endParaRPr lang="en-US"/>
          </a:p>
        </p:txBody>
      </p:sp>
    </p:spTree>
    <p:extLst>
      <p:ext uri="{BB962C8B-B14F-4D97-AF65-F5344CB8AC3E}">
        <p14:creationId xmlns="" xmlns:p14="http://schemas.microsoft.com/office/powerpoint/2010/main" val="1516458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A7C5232-05C4-44A1-8D3F-8B3A43E95641}" type="datetimeFigureOut">
              <a:rPr lang="en-US"/>
              <a:pPr>
                <a:defRPr/>
              </a:pPr>
              <a:t>5/26/2014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3C4065-65D7-47C9-99BB-B34A1FE9E2C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68B99A-3B31-4CCE-BCC9-7505C5E8B3BA}" type="datetimeFigureOut">
              <a:rPr lang="en-US"/>
              <a:pPr>
                <a:defRPr/>
              </a:pPr>
              <a:t>5/26/2014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A4B17B-4577-4E13-A3A2-9D5C8FABE9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3EA545-FD94-4D29-BFEC-3FFA5B9CFE7D}" type="datetimeFigureOut">
              <a:rPr lang="en-US"/>
              <a:pPr>
                <a:defRPr/>
              </a:pPr>
              <a:t>5/26/2014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5A5F45-DB7C-4348-B021-D88F3D2BC1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BCF654-39B1-4BBC-9693-AF2B07AD9259}" type="datetimeFigureOut">
              <a:rPr lang="en-US"/>
              <a:pPr>
                <a:defRPr/>
              </a:pPr>
              <a:t>5/26/2014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851E4E-0BA1-47FC-B4FA-0018D58DB78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C35517-116E-4914-8206-874042A945E1}" type="datetimeFigureOut">
              <a:rPr lang="en-US"/>
              <a:pPr>
                <a:defRPr/>
              </a:pPr>
              <a:t>5/26/2014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78C040-61A2-416D-ABC0-1615BA67571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18F7FF-0694-4A9D-95F7-21BE0F3F77B2}" type="datetimeFigureOut">
              <a:rPr lang="en-US"/>
              <a:pPr>
                <a:defRPr/>
              </a:pPr>
              <a:t>5/26/2014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6B3C5E-178C-4E70-8D41-49B3FD126C0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5E04D80-D3C8-4D3D-953A-1F48C32F332C}" type="datetimeFigureOut">
              <a:rPr lang="en-US"/>
              <a:pPr>
                <a:defRPr/>
              </a:pPr>
              <a:t>5/26/2014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2DE9519-EB1D-4B49-A216-2E8BE07E2EE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F189C8B-DBB0-4DD8-89E8-E5A9AA689C01}" type="datetimeFigureOut">
              <a:rPr lang="en-US"/>
              <a:pPr>
                <a:defRPr/>
              </a:pPr>
              <a:t>5/26/2014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4AF376-CC06-422E-9FC4-50010635FD0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686926-CB0B-4DF7-B3A4-5A844BB71DC1}" type="datetimeFigureOut">
              <a:rPr lang="en-US"/>
              <a:pPr>
                <a:defRPr/>
              </a:pPr>
              <a:t>5/26/2014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823A2A-4549-47CB-BEF0-A832D0D0BE4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1376882-AD73-4523-9254-F97D46489420}" type="datetimeFigureOut">
              <a:rPr lang="en-US"/>
              <a:pPr>
                <a:defRPr/>
              </a:pPr>
              <a:t>5/26/2014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24FD376-7CEC-4E55-8954-DC18C7570156}" type="slidenum">
              <a:rPr lang="en-US"/>
              <a:pPr>
                <a:defRPr/>
              </a:pPr>
              <a:t>‹#›</a:t>
            </a:fld>
            <a:endParaRPr lang="en-US" dirty="0">
              <a:solidFill>
                <a:schemeClr val="accent3">
                  <a:shade val="7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C46EDB-F000-4C4D-9AF4-D42B21876C4F}" type="datetimeFigureOut">
              <a:rPr lang="en-US"/>
              <a:pPr>
                <a:defRPr/>
              </a:pPr>
              <a:t>5/26/2014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CE2837-26E9-4177-BC31-9DB4BE4F080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FEE654-4022-45B4-9DA0-F5A1E698D931}" type="datetimeFigureOut">
              <a:rPr lang="en-US"/>
              <a:pPr>
                <a:defRPr/>
              </a:pPr>
              <a:t>5/26/2014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7E6C8C2-869B-414A-A8DC-5EF8195957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8" r:id="rId8"/>
    <p:sldLayoutId id="2147493475" r:id="rId9"/>
    <p:sldLayoutId id="2147493476" r:id="rId10"/>
    <p:sldLayoutId id="2147493477"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oleObject" Target="../embeddings/oleObject1.bin"/><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emf"/><Relationship Id="rId9"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image" Target="../media/image2.pn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facebook.com/dmu.india?ref=hl" TargetMode="External"/><Relationship Id="rId7" Type="http://schemas.openxmlformats.org/officeDocument/2006/relationships/hyperlink" Target="http://www.youtube.com/demontfortuniversity"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twitter.com/DMUVC" TargetMode="External"/><Relationship Id="rId4" Type="http://schemas.openxmlformats.org/officeDocument/2006/relationships/image" Target="../media/image79.png"/><Relationship Id="rId9" Type="http://schemas.openxmlformats.org/officeDocument/2006/relationships/hyperlink" Target="http://www.twitter.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INTERNATIONAL-plasma-1.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59923" y="1021404"/>
            <a:ext cx="6498077" cy="923330"/>
          </a:xfrm>
          <a:prstGeom prst="rect">
            <a:avLst/>
          </a:prstGeom>
        </p:spPr>
        <p:txBody>
          <a:bodyPr wrap="square">
            <a:spAutoFit/>
          </a:bodyPr>
          <a:lstStyle/>
          <a:p>
            <a:pPr eaLnBrk="0" hangingPunct="0"/>
            <a:r>
              <a:rPr lang="en-US" altLang="zh-CN" dirty="0" smtClean="0"/>
              <a:t>Art, Design and Humanities staff have </a:t>
            </a:r>
          </a:p>
          <a:p>
            <a:pPr eaLnBrk="0" hangingPunct="0"/>
            <a:r>
              <a:rPr lang="en-US" altLang="zh-CN" dirty="0" smtClean="0"/>
              <a:t>impressive links with top industry </a:t>
            </a:r>
          </a:p>
          <a:p>
            <a:pPr eaLnBrk="0" hangingPunct="0"/>
            <a:r>
              <a:rPr lang="en-US" altLang="zh-CN" dirty="0" smtClean="0"/>
              <a:t>professionals </a:t>
            </a:r>
            <a:endParaRPr lang="en-US" altLang="zh-CN" dirty="0"/>
          </a:p>
        </p:txBody>
      </p:sp>
      <p:sp>
        <p:nvSpPr>
          <p:cNvPr id="4" name="Rectangle 3"/>
          <p:cNvSpPr/>
          <p:nvPr/>
        </p:nvSpPr>
        <p:spPr>
          <a:xfrm>
            <a:off x="476655" y="2600473"/>
            <a:ext cx="4883285" cy="954107"/>
          </a:xfrm>
          <a:prstGeom prst="rect">
            <a:avLst/>
          </a:prstGeom>
        </p:spPr>
        <p:txBody>
          <a:bodyPr wrap="square">
            <a:spAutoFit/>
          </a:bodyPr>
          <a:lstStyle/>
          <a:p>
            <a:pPr eaLnBrk="0" hangingPunct="0"/>
            <a:r>
              <a:rPr lang="en-GB" sz="1400" b="1" dirty="0" smtClean="0">
                <a:solidFill>
                  <a:srgbClr val="C40F6B"/>
                </a:solidFill>
              </a:rPr>
              <a:t>DMU graduate Cheng (Nikki) Lin</a:t>
            </a:r>
          </a:p>
          <a:p>
            <a:pPr eaLnBrk="0" hangingPunct="0"/>
            <a:r>
              <a:rPr lang="en-GB" sz="1400" dirty="0" smtClean="0">
                <a:solidFill>
                  <a:srgbClr val="C40F6B"/>
                </a:solidFill>
              </a:rPr>
              <a:t>Footwear Design student Nikki impressed Jimmy Choo so much he invited her for a three month internship following her graduation.</a:t>
            </a:r>
            <a:endParaRPr lang="en-GB" sz="1400" dirty="0">
              <a:solidFill>
                <a:srgbClr val="C40F6B"/>
              </a:solidFill>
            </a:endParaRPr>
          </a:p>
        </p:txBody>
      </p:sp>
      <p:pic>
        <p:nvPicPr>
          <p:cNvPr id="5" name="Content Placeholder 3" descr="choo.jpg"/>
          <p:cNvPicPr>
            <a:picLocks noGrp="1" noChangeAspect="1"/>
          </p:cNvPicPr>
          <p:nvPr>
            <p:ph idx="1"/>
          </p:nvPr>
        </p:nvPicPr>
        <p:blipFill>
          <a:blip r:embed="rId3"/>
          <a:srcRect/>
          <a:stretch>
            <a:fillRect/>
          </a:stretch>
        </p:blipFill>
        <p:spPr>
          <a:xfrm>
            <a:off x="5204298" y="1026398"/>
            <a:ext cx="3751030" cy="3148150"/>
          </a:xfrm>
        </p:spPr>
      </p:pic>
      <p:sp>
        <p:nvSpPr>
          <p:cNvPr id="6" name="Rectangle 5"/>
          <p:cNvSpPr/>
          <p:nvPr/>
        </p:nvSpPr>
        <p:spPr>
          <a:xfrm>
            <a:off x="1313234" y="311285"/>
            <a:ext cx="4755329" cy="461665"/>
          </a:xfrm>
          <a:prstGeom prst="rect">
            <a:avLst/>
          </a:prstGeom>
        </p:spPr>
        <p:txBody>
          <a:bodyPr wrap="square">
            <a:spAutoFit/>
          </a:bodyPr>
          <a:lstStyle/>
          <a:p>
            <a:r>
              <a:rPr lang="en-GB" sz="2400" b="1" dirty="0" smtClean="0"/>
              <a:t>Our industry connections</a:t>
            </a:r>
            <a:endParaRPr lang="en-GB"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1040861" y="291830"/>
            <a:ext cx="4514742" cy="461665"/>
          </a:xfrm>
          <a:prstGeom prst="rect">
            <a:avLst/>
          </a:prstGeom>
        </p:spPr>
        <p:txBody>
          <a:bodyPr wrap="square">
            <a:spAutoFit/>
          </a:bodyPr>
          <a:lstStyle/>
          <a:p>
            <a:r>
              <a:rPr lang="en-GB" sz="2400" b="1" dirty="0" smtClean="0"/>
              <a:t>Success Stories</a:t>
            </a:r>
            <a:endParaRPr lang="en-GB" sz="2400" dirty="0"/>
          </a:p>
        </p:txBody>
      </p:sp>
      <p:sp>
        <p:nvSpPr>
          <p:cNvPr id="4" name="Rectangle 3"/>
          <p:cNvSpPr/>
          <p:nvPr/>
        </p:nvSpPr>
        <p:spPr>
          <a:xfrm>
            <a:off x="350196" y="904672"/>
            <a:ext cx="6507804" cy="923330"/>
          </a:xfrm>
          <a:prstGeom prst="rect">
            <a:avLst/>
          </a:prstGeom>
        </p:spPr>
        <p:txBody>
          <a:bodyPr wrap="square">
            <a:spAutoFit/>
          </a:bodyPr>
          <a:lstStyle/>
          <a:p>
            <a:pPr eaLnBrk="0" hangingPunct="0"/>
            <a:r>
              <a:rPr lang="en-GB" b="1" dirty="0" smtClean="0"/>
              <a:t>Future designer shines at </a:t>
            </a:r>
          </a:p>
          <a:p>
            <a:pPr eaLnBrk="0" hangingPunct="0"/>
            <a:r>
              <a:rPr lang="en-GB" b="1" dirty="0" smtClean="0"/>
              <a:t>UK’s biggest footwear trade show</a:t>
            </a:r>
          </a:p>
          <a:p>
            <a:pPr eaLnBrk="0" hangingPunct="0"/>
            <a:endParaRPr lang="en-GB" dirty="0"/>
          </a:p>
        </p:txBody>
      </p:sp>
      <p:sp>
        <p:nvSpPr>
          <p:cNvPr id="5" name="Rectangle 4"/>
          <p:cNvSpPr/>
          <p:nvPr/>
        </p:nvSpPr>
        <p:spPr>
          <a:xfrm>
            <a:off x="223736" y="1694587"/>
            <a:ext cx="5116749" cy="1323439"/>
          </a:xfrm>
          <a:prstGeom prst="rect">
            <a:avLst/>
          </a:prstGeom>
        </p:spPr>
        <p:txBody>
          <a:bodyPr wrap="square">
            <a:spAutoFit/>
          </a:bodyPr>
          <a:lstStyle/>
          <a:p>
            <a:r>
              <a:rPr lang="en-GB" sz="1600" dirty="0" smtClean="0"/>
              <a:t>Japanese student Maya Nishimura was named winner of the History in the Making project, a coveted footwear award. The award is a joint collaboration between DMU and </a:t>
            </a:r>
            <a:r>
              <a:rPr lang="en-GB" sz="1600" dirty="0" err="1" smtClean="0"/>
              <a:t>Moda</a:t>
            </a:r>
            <a:r>
              <a:rPr lang="en-GB" sz="1600" dirty="0" smtClean="0"/>
              <a:t> Footwear, requiring a high degree of creativity and technical prowess.</a:t>
            </a:r>
            <a:endParaRPr lang="en-GB" sz="1600" dirty="0"/>
          </a:p>
        </p:txBody>
      </p:sp>
      <p:pic>
        <p:nvPicPr>
          <p:cNvPr id="6" name="Content Placeholder 3" descr="luke.jpg"/>
          <p:cNvPicPr>
            <a:picLocks noGrp="1" noChangeAspect="1"/>
          </p:cNvPicPr>
          <p:nvPr>
            <p:ph idx="1"/>
          </p:nvPr>
        </p:nvPicPr>
        <p:blipFill>
          <a:blip r:embed="rId3"/>
          <a:srcRect/>
          <a:stretch>
            <a:fillRect/>
          </a:stretch>
        </p:blipFill>
        <p:spPr>
          <a:xfrm>
            <a:off x="5903170" y="126460"/>
            <a:ext cx="2928937" cy="421207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pic>
        <p:nvPicPr>
          <p:cNvPr id="5" name="Content Placeholder 3" descr="arch.jpg"/>
          <p:cNvPicPr>
            <a:picLocks noGrp="1" noChangeAspect="1"/>
          </p:cNvPicPr>
          <p:nvPr>
            <p:ph idx="1"/>
          </p:nvPr>
        </p:nvPicPr>
        <p:blipFill>
          <a:blip r:embed="rId3"/>
          <a:srcRect/>
          <a:stretch>
            <a:fillRect/>
          </a:stretch>
        </p:blipFill>
        <p:spPr>
          <a:xfrm>
            <a:off x="3356043" y="437745"/>
            <a:ext cx="5457307" cy="3891064"/>
          </a:xfrm>
        </p:spPr>
      </p:pic>
      <p:sp>
        <p:nvSpPr>
          <p:cNvPr id="3" name="Rectangle 2"/>
          <p:cNvSpPr/>
          <p:nvPr/>
        </p:nvSpPr>
        <p:spPr>
          <a:xfrm>
            <a:off x="661481" y="233464"/>
            <a:ext cx="4894121" cy="461665"/>
          </a:xfrm>
          <a:prstGeom prst="rect">
            <a:avLst/>
          </a:prstGeom>
        </p:spPr>
        <p:txBody>
          <a:bodyPr wrap="square">
            <a:spAutoFit/>
          </a:bodyPr>
          <a:lstStyle/>
          <a:p>
            <a:r>
              <a:rPr lang="en-GB" sz="2400" b="1" dirty="0" smtClean="0"/>
              <a:t>Success Stories</a:t>
            </a:r>
            <a:endParaRPr lang="en-GB" sz="2400" dirty="0"/>
          </a:p>
        </p:txBody>
      </p:sp>
      <p:sp>
        <p:nvSpPr>
          <p:cNvPr id="4" name="Rectangle 3"/>
          <p:cNvSpPr/>
          <p:nvPr/>
        </p:nvSpPr>
        <p:spPr>
          <a:xfrm>
            <a:off x="661481" y="885217"/>
            <a:ext cx="6196519" cy="646331"/>
          </a:xfrm>
          <a:prstGeom prst="rect">
            <a:avLst/>
          </a:prstGeom>
        </p:spPr>
        <p:txBody>
          <a:bodyPr wrap="square">
            <a:spAutoFit/>
          </a:bodyPr>
          <a:lstStyle/>
          <a:p>
            <a:pPr eaLnBrk="0" hangingPunct="0"/>
            <a:r>
              <a:rPr lang="en-GB" b="1" dirty="0" smtClean="0"/>
              <a:t>Student’s designs for Peak District hub wins sustainability award</a:t>
            </a:r>
            <a:endParaRPr lang="en-GB" b="1" dirty="0"/>
          </a:p>
        </p:txBody>
      </p:sp>
      <p:sp>
        <p:nvSpPr>
          <p:cNvPr id="6" name="Rectangle 5"/>
          <p:cNvSpPr/>
          <p:nvPr/>
        </p:nvSpPr>
        <p:spPr>
          <a:xfrm>
            <a:off x="437745" y="1702340"/>
            <a:ext cx="5000017" cy="2554545"/>
          </a:xfrm>
          <a:prstGeom prst="rect">
            <a:avLst/>
          </a:prstGeom>
        </p:spPr>
        <p:txBody>
          <a:bodyPr wrap="square">
            <a:spAutoFit/>
          </a:bodyPr>
          <a:lstStyle/>
          <a:p>
            <a:pPr eaLnBrk="0" hangingPunct="0"/>
            <a:r>
              <a:rPr lang="en-GB" sz="1600" dirty="0" smtClean="0"/>
              <a:t>Architecture student Oliver Thomas won an award from a prestigious architectural body for designing a sustainable activities hub for the heart of the UK’s Peak District. </a:t>
            </a:r>
          </a:p>
          <a:p>
            <a:pPr eaLnBrk="0" hangingPunct="0"/>
            <a:endParaRPr lang="en-GB" sz="1600" dirty="0" smtClean="0"/>
          </a:p>
          <a:p>
            <a:pPr eaLnBrk="0" hangingPunct="0"/>
            <a:r>
              <a:rPr lang="en-GB" sz="1600" dirty="0" smtClean="0"/>
              <a:t>Oliver  was honoured by the </a:t>
            </a:r>
            <a:r>
              <a:rPr lang="en-GB" sz="1600" b="1" dirty="0" smtClean="0"/>
              <a:t>Royal Institute of British Architects (RIBA) </a:t>
            </a:r>
            <a:r>
              <a:rPr lang="en-GB" sz="1600" dirty="0" smtClean="0"/>
              <a:t>and OPUN, the architecture and design centre for the East Midlands, with the Student Low Carbon Design Award </a:t>
            </a:r>
          </a:p>
          <a:p>
            <a:pPr eaLnBrk="0" hangingPunct="0"/>
            <a:r>
              <a:rPr lang="en-GB" sz="1600" dirty="0" smtClean="0"/>
              <a:t>for his Hope Valley Centre project.</a:t>
            </a:r>
            <a:endParaRPr lang="en-GB"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01557" y="564205"/>
            <a:ext cx="6556443" cy="646331"/>
          </a:xfrm>
          <a:prstGeom prst="rect">
            <a:avLst/>
          </a:prstGeom>
        </p:spPr>
        <p:txBody>
          <a:bodyPr wrap="square">
            <a:spAutoFit/>
          </a:bodyPr>
          <a:lstStyle/>
          <a:p>
            <a:pPr eaLnBrk="0" hangingPunct="0"/>
            <a:r>
              <a:rPr lang="en-GB" b="1" dirty="0" smtClean="0"/>
              <a:t>DMU student wins prestigious design award.</a:t>
            </a:r>
          </a:p>
          <a:p>
            <a:pPr eaLnBrk="0" hangingPunct="0"/>
            <a:endParaRPr lang="en-GB" dirty="0"/>
          </a:p>
        </p:txBody>
      </p:sp>
      <p:sp>
        <p:nvSpPr>
          <p:cNvPr id="4" name="Rectangle 3"/>
          <p:cNvSpPr/>
          <p:nvPr/>
        </p:nvSpPr>
        <p:spPr>
          <a:xfrm>
            <a:off x="651753" y="0"/>
            <a:ext cx="4903849" cy="461665"/>
          </a:xfrm>
          <a:prstGeom prst="rect">
            <a:avLst/>
          </a:prstGeom>
        </p:spPr>
        <p:txBody>
          <a:bodyPr wrap="square">
            <a:spAutoFit/>
          </a:bodyPr>
          <a:lstStyle/>
          <a:p>
            <a:r>
              <a:rPr lang="en-GB" sz="2400" b="1" dirty="0" smtClean="0"/>
              <a:t>Success Stories</a:t>
            </a:r>
            <a:endParaRPr lang="en-GB" sz="2400" dirty="0"/>
          </a:p>
        </p:txBody>
      </p:sp>
      <p:pic>
        <p:nvPicPr>
          <p:cNvPr id="5" name="Content Placeholder 3" descr="luke.jpg"/>
          <p:cNvPicPr>
            <a:picLocks noGrp="1" noChangeAspect="1"/>
          </p:cNvPicPr>
          <p:nvPr>
            <p:ph idx="1"/>
          </p:nvPr>
        </p:nvPicPr>
        <p:blipFill>
          <a:blip r:embed="rId3"/>
          <a:srcRect t="1350"/>
          <a:stretch>
            <a:fillRect/>
          </a:stretch>
        </p:blipFill>
        <p:spPr>
          <a:xfrm>
            <a:off x="4455268" y="914400"/>
            <a:ext cx="4688732" cy="3696728"/>
          </a:xfrm>
        </p:spPr>
      </p:pic>
      <p:sp>
        <p:nvSpPr>
          <p:cNvPr id="6" name="Rectangle 5"/>
          <p:cNvSpPr/>
          <p:nvPr/>
        </p:nvSpPr>
        <p:spPr>
          <a:xfrm>
            <a:off x="301558" y="1210534"/>
            <a:ext cx="4931924" cy="2800767"/>
          </a:xfrm>
          <a:prstGeom prst="rect">
            <a:avLst/>
          </a:prstGeom>
        </p:spPr>
        <p:txBody>
          <a:bodyPr wrap="square">
            <a:spAutoFit/>
          </a:bodyPr>
          <a:lstStyle/>
          <a:p>
            <a:pPr algn="just" eaLnBrk="0" hangingPunct="0"/>
            <a:r>
              <a:rPr lang="en-GB" sz="1600" dirty="0" smtClean="0"/>
              <a:t>An innovative design for a green retreat for stressed out city dwellers has won a DMU student top prize in a national competition. </a:t>
            </a:r>
          </a:p>
          <a:p>
            <a:pPr algn="just" eaLnBrk="0" hangingPunct="0"/>
            <a:endParaRPr lang="en-GB" sz="1600" dirty="0" smtClean="0"/>
          </a:p>
          <a:p>
            <a:pPr algn="just" eaLnBrk="0" hangingPunct="0"/>
            <a:r>
              <a:rPr lang="en-GB" sz="1600" dirty="0" smtClean="0"/>
              <a:t>Luke Newman’s proposals for a self- sufficient tree house have earned him the prestigious </a:t>
            </a:r>
            <a:r>
              <a:rPr lang="en-GB" sz="1600" b="1" dirty="0" smtClean="0"/>
              <a:t>New Designers Sky Award</a:t>
            </a:r>
            <a:r>
              <a:rPr lang="en-GB" sz="1600" dirty="0" smtClean="0"/>
              <a:t> for this year’s best ecological project.</a:t>
            </a:r>
          </a:p>
          <a:p>
            <a:pPr algn="just" eaLnBrk="0" hangingPunct="0"/>
            <a:endParaRPr lang="en-GB" sz="1600" dirty="0" smtClean="0"/>
          </a:p>
          <a:p>
            <a:pPr algn="just" eaLnBrk="0" hangingPunct="0"/>
            <a:r>
              <a:rPr lang="en-GB" sz="1600" dirty="0" smtClean="0"/>
              <a:t>He was presented with his award at a ceremony at the Business Design Centre in London this year. </a:t>
            </a:r>
            <a:endParaRPr lang="en-GB"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72374" y="749031"/>
            <a:ext cx="6585626" cy="369332"/>
          </a:xfrm>
          <a:prstGeom prst="rect">
            <a:avLst/>
          </a:prstGeom>
        </p:spPr>
        <p:txBody>
          <a:bodyPr wrap="square">
            <a:spAutoFit/>
          </a:bodyPr>
          <a:lstStyle/>
          <a:p>
            <a:pPr eaLnBrk="0" hangingPunct="0"/>
            <a:r>
              <a:rPr lang="en-GB" b="1" dirty="0" smtClean="0"/>
              <a:t>Fashion graduate’s collection sold in Warehouse</a:t>
            </a:r>
            <a:endParaRPr lang="en-GB" b="1" dirty="0"/>
          </a:p>
        </p:txBody>
      </p:sp>
      <p:sp>
        <p:nvSpPr>
          <p:cNvPr id="4" name="Rectangle 3"/>
          <p:cNvSpPr/>
          <p:nvPr/>
        </p:nvSpPr>
        <p:spPr>
          <a:xfrm>
            <a:off x="272374" y="1254868"/>
            <a:ext cx="6585626" cy="2634567"/>
          </a:xfrm>
          <a:prstGeom prst="rect">
            <a:avLst/>
          </a:prstGeom>
        </p:spPr>
        <p:txBody>
          <a:bodyPr wrap="square">
            <a:spAutoFit/>
          </a:bodyPr>
          <a:lstStyle/>
          <a:p>
            <a:pPr marL="342900" indent="-342900" eaLnBrk="0" fontAlgn="t" hangingPunct="0">
              <a:spcBef>
                <a:spcPct val="20000"/>
              </a:spcBef>
              <a:buFont typeface="Arial" charset="0"/>
              <a:buNone/>
            </a:pPr>
            <a:r>
              <a:rPr lang="en-GB" sz="1400" dirty="0" smtClean="0"/>
              <a:t>Award-winning fashion graduate </a:t>
            </a:r>
            <a:r>
              <a:rPr lang="en-GB" sz="1400" dirty="0" err="1" smtClean="0"/>
              <a:t>Shivani</a:t>
            </a:r>
            <a:r>
              <a:rPr lang="en-GB" sz="1400" dirty="0" smtClean="0"/>
              <a:t> Chavda</a:t>
            </a:r>
          </a:p>
          <a:p>
            <a:pPr marL="342900" indent="-342900" eaLnBrk="0" fontAlgn="t" hangingPunct="0">
              <a:spcBef>
                <a:spcPct val="20000"/>
              </a:spcBef>
              <a:buFont typeface="Arial" charset="0"/>
              <a:buNone/>
            </a:pPr>
            <a:r>
              <a:rPr lang="en-GB" sz="1400" dirty="0" smtClean="0"/>
              <a:t>saw her colourful designs sold in stores across the</a:t>
            </a:r>
          </a:p>
          <a:p>
            <a:pPr marL="342900" indent="-342900" eaLnBrk="0" fontAlgn="t" hangingPunct="0">
              <a:spcBef>
                <a:spcPct val="20000"/>
              </a:spcBef>
              <a:buFont typeface="Arial" charset="0"/>
              <a:buNone/>
            </a:pPr>
            <a:r>
              <a:rPr lang="en-GB" sz="1400" dirty="0" smtClean="0"/>
              <a:t>UK after winning a national </a:t>
            </a:r>
            <a:r>
              <a:rPr lang="en-GB" sz="1400" b="1" dirty="0" smtClean="0"/>
              <a:t>Warehouse and British</a:t>
            </a:r>
          </a:p>
          <a:p>
            <a:pPr marL="342900" indent="-342900" eaLnBrk="0" fontAlgn="t" hangingPunct="0">
              <a:spcBef>
                <a:spcPct val="20000"/>
              </a:spcBef>
              <a:buFont typeface="Arial" charset="0"/>
              <a:buNone/>
            </a:pPr>
            <a:r>
              <a:rPr lang="en-GB" sz="1400" b="1" dirty="0" smtClean="0"/>
              <a:t>Fashion Council</a:t>
            </a:r>
            <a:r>
              <a:rPr lang="en-GB" sz="1400" dirty="0" smtClean="0"/>
              <a:t> design competition.</a:t>
            </a:r>
          </a:p>
          <a:p>
            <a:pPr marL="342900" indent="-342900" eaLnBrk="0" fontAlgn="t" hangingPunct="0">
              <a:spcBef>
                <a:spcPct val="20000"/>
              </a:spcBef>
              <a:buFont typeface="Arial" charset="0"/>
              <a:buNone/>
            </a:pPr>
            <a:endParaRPr lang="en-GB" sz="1400" dirty="0" smtClean="0"/>
          </a:p>
          <a:p>
            <a:pPr marL="342900" indent="-342900" eaLnBrk="0" fontAlgn="t" hangingPunct="0">
              <a:spcBef>
                <a:spcPct val="20000"/>
              </a:spcBef>
              <a:buFont typeface="Arial" charset="0"/>
              <a:buNone/>
            </a:pPr>
            <a:r>
              <a:rPr lang="en-GB" sz="1400" dirty="0" err="1" smtClean="0"/>
              <a:t>Shivani</a:t>
            </a:r>
            <a:r>
              <a:rPr lang="en-GB" sz="1400" dirty="0" smtClean="0"/>
              <a:t> now has pieces from her graduate collection</a:t>
            </a:r>
          </a:p>
          <a:p>
            <a:pPr marL="342900" indent="-342900" eaLnBrk="0" fontAlgn="t" hangingPunct="0">
              <a:spcBef>
                <a:spcPct val="20000"/>
              </a:spcBef>
              <a:buFont typeface="Arial" charset="0"/>
              <a:buNone/>
            </a:pPr>
            <a:r>
              <a:rPr lang="en-GB" sz="1400" dirty="0" smtClean="0"/>
              <a:t>In My Wildest Dreams featured in Harrods and the</a:t>
            </a:r>
          </a:p>
          <a:p>
            <a:pPr marL="342900" indent="-342900" eaLnBrk="0" fontAlgn="t" hangingPunct="0">
              <a:spcBef>
                <a:spcPct val="20000"/>
              </a:spcBef>
              <a:buFont typeface="Arial" charset="0"/>
              <a:buNone/>
            </a:pPr>
            <a:r>
              <a:rPr lang="en-GB" sz="1400" dirty="0" smtClean="0"/>
              <a:t>shop window of Warehouse’s flagship store on Argyll</a:t>
            </a:r>
          </a:p>
          <a:p>
            <a:pPr marL="342900" indent="-342900" eaLnBrk="0" fontAlgn="t" hangingPunct="0">
              <a:spcBef>
                <a:spcPct val="20000"/>
              </a:spcBef>
              <a:buFont typeface="Arial" charset="0"/>
              <a:buNone/>
            </a:pPr>
            <a:r>
              <a:rPr lang="en-GB" sz="1400" dirty="0" smtClean="0"/>
              <a:t>Street in London, and they will be sold exclusively in</a:t>
            </a:r>
          </a:p>
          <a:p>
            <a:pPr marL="342900" indent="-342900" eaLnBrk="0" fontAlgn="t" hangingPunct="0">
              <a:spcBef>
                <a:spcPct val="20000"/>
              </a:spcBef>
              <a:buFont typeface="Arial" charset="0"/>
              <a:buNone/>
            </a:pPr>
            <a:r>
              <a:rPr lang="en-GB" sz="1400" dirty="0" smtClean="0"/>
              <a:t>selected Warehouse stores nationwide.</a:t>
            </a:r>
            <a:endParaRPr lang="en-GB" sz="1400" dirty="0"/>
          </a:p>
        </p:txBody>
      </p:sp>
      <p:pic>
        <p:nvPicPr>
          <p:cNvPr id="6" name="Content Placeholder 3" descr="chavada.jpg"/>
          <p:cNvPicPr>
            <a:picLocks noGrp="1" noChangeAspect="1"/>
          </p:cNvPicPr>
          <p:nvPr>
            <p:ph idx="1"/>
          </p:nvPr>
        </p:nvPicPr>
        <p:blipFill>
          <a:blip r:embed="rId3"/>
          <a:srcRect l="250" t="11513" b="12082"/>
          <a:stretch>
            <a:fillRect/>
          </a:stretch>
        </p:blipFill>
        <p:spPr>
          <a:xfrm>
            <a:off x="4669277" y="1118363"/>
            <a:ext cx="4474723" cy="3249357"/>
          </a:xfrm>
        </p:spPr>
      </p:pic>
      <p:sp>
        <p:nvSpPr>
          <p:cNvPr id="5" name="Rectangle 4"/>
          <p:cNvSpPr/>
          <p:nvPr/>
        </p:nvSpPr>
        <p:spPr>
          <a:xfrm>
            <a:off x="710119" y="223736"/>
            <a:ext cx="4845483" cy="369332"/>
          </a:xfrm>
          <a:prstGeom prst="rect">
            <a:avLst/>
          </a:prstGeom>
        </p:spPr>
        <p:txBody>
          <a:bodyPr wrap="square">
            <a:spAutoFit/>
          </a:bodyPr>
          <a:lstStyle/>
          <a:p>
            <a:r>
              <a:rPr lang="en-GB" b="1" dirty="0" smtClean="0"/>
              <a:t>Success Stories</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78616" y="0"/>
            <a:ext cx="3358767" cy="5143500"/>
          </a:xfrm>
          <a:prstGeom prst="rect">
            <a:avLst/>
          </a:prstGeom>
        </p:spPr>
      </p:pic>
      <p:pic>
        <p:nvPicPr>
          <p:cNvPr id="5" name="Picture 4"/>
          <p:cNvPicPr>
            <a:picLocks noChangeAspect="1"/>
          </p:cNvPicPr>
          <p:nvPr/>
        </p:nvPicPr>
        <p:blipFill>
          <a:blip r:embed="rId4"/>
          <a:stretch>
            <a:fillRect/>
          </a:stretch>
        </p:blipFill>
        <p:spPr>
          <a:xfrm>
            <a:off x="104063" y="0"/>
            <a:ext cx="3350694" cy="5143500"/>
          </a:xfrm>
          <a:prstGeom prst="rect">
            <a:avLst/>
          </a:prstGeom>
        </p:spPr>
      </p:pic>
      <p:sp>
        <p:nvSpPr>
          <p:cNvPr id="7" name="TextBox 6"/>
          <p:cNvSpPr txBox="1"/>
          <p:nvPr/>
        </p:nvSpPr>
        <p:spPr>
          <a:xfrm>
            <a:off x="3546625" y="743776"/>
            <a:ext cx="1631991" cy="1661993"/>
          </a:xfrm>
          <a:prstGeom prst="rect">
            <a:avLst/>
          </a:prstGeom>
          <a:noFill/>
        </p:spPr>
        <p:txBody>
          <a:bodyPr wrap="square" rtlCol="0">
            <a:spAutoFit/>
          </a:bodyPr>
          <a:lstStyle/>
          <a:p>
            <a:r>
              <a:rPr lang="en-US" dirty="0" smtClean="0"/>
              <a:t>Katie </a:t>
            </a:r>
            <a:r>
              <a:rPr lang="en-US" dirty="0" err="1" smtClean="0"/>
              <a:t>Eary</a:t>
            </a:r>
            <a:r>
              <a:rPr lang="en-US" dirty="0" smtClean="0"/>
              <a:t> with two of her </a:t>
            </a:r>
            <a:r>
              <a:rPr lang="en-US" sz="2400" b="1" dirty="0" smtClean="0">
                <a:latin typeface="Andale Mono"/>
                <a:cs typeface="Andale Mono"/>
              </a:rPr>
              <a:t>River Island </a:t>
            </a:r>
            <a:r>
              <a:rPr lang="en-US" dirty="0" smtClean="0"/>
              <a:t>creations. </a:t>
            </a:r>
            <a:endParaRPr lang="en-US" dirty="0"/>
          </a:p>
        </p:txBody>
      </p:sp>
    </p:spTree>
    <p:extLst>
      <p:ext uri="{BB962C8B-B14F-4D97-AF65-F5344CB8AC3E}">
        <p14:creationId xmlns="" xmlns:p14="http://schemas.microsoft.com/office/powerpoint/2010/main" val="73351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6045" cy="5143500"/>
          </a:xfrm>
          <a:prstGeom prst="rect">
            <a:avLst/>
          </a:prstGeom>
        </p:spPr>
      </p:pic>
      <p:sp>
        <p:nvSpPr>
          <p:cNvPr id="3" name="TextBox 2"/>
          <p:cNvSpPr txBox="1"/>
          <p:nvPr/>
        </p:nvSpPr>
        <p:spPr>
          <a:xfrm>
            <a:off x="4793664" y="732334"/>
            <a:ext cx="3901288" cy="1477328"/>
          </a:xfrm>
          <a:prstGeom prst="rect">
            <a:avLst/>
          </a:prstGeom>
          <a:noFill/>
        </p:spPr>
        <p:txBody>
          <a:bodyPr wrap="square" rtlCol="0">
            <a:spAutoFit/>
          </a:bodyPr>
          <a:lstStyle/>
          <a:p>
            <a:r>
              <a:rPr lang="en-US" dirty="0" smtClean="0"/>
              <a:t>Beyoncé wears DMU graduate’s design to the Grammys.</a:t>
            </a:r>
          </a:p>
          <a:p>
            <a:endParaRPr lang="en-US" dirty="0"/>
          </a:p>
          <a:p>
            <a:r>
              <a:rPr lang="en-US" dirty="0" smtClean="0"/>
              <a:t>Nichole de Carle graduated 2005 in contour fashions.</a:t>
            </a:r>
            <a:endParaRPr lang="en-US" dirty="0"/>
          </a:p>
        </p:txBody>
      </p:sp>
    </p:spTree>
    <p:extLst>
      <p:ext uri="{BB962C8B-B14F-4D97-AF65-F5344CB8AC3E}">
        <p14:creationId xmlns="" xmlns:p14="http://schemas.microsoft.com/office/powerpoint/2010/main" val="190291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7400" y="0"/>
            <a:ext cx="5022119" cy="5143500"/>
          </a:xfrm>
          <a:prstGeom prst="rect">
            <a:avLst/>
          </a:prstGeom>
        </p:spPr>
      </p:pic>
      <p:sp>
        <p:nvSpPr>
          <p:cNvPr id="3" name="TextBox 2"/>
          <p:cNvSpPr txBox="1"/>
          <p:nvPr/>
        </p:nvSpPr>
        <p:spPr>
          <a:xfrm>
            <a:off x="423307" y="812433"/>
            <a:ext cx="1521616" cy="1200329"/>
          </a:xfrm>
          <a:prstGeom prst="rect">
            <a:avLst/>
          </a:prstGeom>
          <a:noFill/>
        </p:spPr>
        <p:txBody>
          <a:bodyPr wrap="square" rtlCol="0">
            <a:spAutoFit/>
          </a:bodyPr>
          <a:lstStyle/>
          <a:p>
            <a:r>
              <a:rPr lang="en-US" b="1" dirty="0" err="1"/>
              <a:t>Mr</a:t>
            </a:r>
            <a:r>
              <a:rPr lang="en-US" b="1" dirty="0"/>
              <a:t> Speaker </a:t>
            </a:r>
            <a:r>
              <a:rPr lang="en-US" dirty="0"/>
              <a:t>chairs</a:t>
            </a:r>
          </a:p>
          <a:p>
            <a:r>
              <a:rPr lang="en-US" dirty="0"/>
              <a:t>DMU student debate</a:t>
            </a:r>
          </a:p>
        </p:txBody>
      </p:sp>
    </p:spTree>
    <p:extLst>
      <p:ext uri="{BB962C8B-B14F-4D97-AF65-F5344CB8AC3E}">
        <p14:creationId xmlns="" xmlns:p14="http://schemas.microsoft.com/office/powerpoint/2010/main" val="2418322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4200" y="0"/>
            <a:ext cx="7954964" cy="5143500"/>
          </a:xfrm>
          <a:prstGeom prst="rect">
            <a:avLst/>
          </a:prstGeom>
        </p:spPr>
      </p:pic>
      <p:sp>
        <p:nvSpPr>
          <p:cNvPr id="3" name="TextBox 2"/>
          <p:cNvSpPr txBox="1"/>
          <p:nvPr/>
        </p:nvSpPr>
        <p:spPr>
          <a:xfrm>
            <a:off x="584200" y="3413854"/>
            <a:ext cx="2532639" cy="1754327"/>
          </a:xfrm>
          <a:prstGeom prst="rect">
            <a:avLst/>
          </a:prstGeom>
          <a:noFill/>
        </p:spPr>
        <p:txBody>
          <a:bodyPr wrap="none" rtlCol="0">
            <a:spAutoFit/>
          </a:bodyPr>
          <a:lstStyle/>
          <a:p>
            <a:r>
              <a:rPr lang="en-US" dirty="0"/>
              <a:t>Stunning photographs</a:t>
            </a:r>
          </a:p>
          <a:p>
            <a:r>
              <a:rPr lang="en-US" dirty="0"/>
              <a:t>of famous actors taken</a:t>
            </a:r>
          </a:p>
          <a:p>
            <a:r>
              <a:rPr lang="en-US" dirty="0"/>
              <a:t>by DMU graduate</a:t>
            </a:r>
          </a:p>
          <a:p>
            <a:r>
              <a:rPr lang="en-US" dirty="0"/>
              <a:t>Andy </a:t>
            </a:r>
            <a:r>
              <a:rPr lang="en-US" dirty="0" err="1"/>
              <a:t>Gotts</a:t>
            </a:r>
            <a:r>
              <a:rPr lang="en-US" dirty="0"/>
              <a:t> have been</a:t>
            </a:r>
          </a:p>
          <a:p>
            <a:r>
              <a:rPr lang="en-US" dirty="0"/>
              <a:t>on show at a </a:t>
            </a:r>
            <a:r>
              <a:rPr lang="en-US" dirty="0" err="1"/>
              <a:t>Bafta</a:t>
            </a:r>
            <a:endParaRPr lang="en-US" dirty="0"/>
          </a:p>
          <a:p>
            <a:r>
              <a:rPr lang="en-US" dirty="0"/>
              <a:t>exhibition.</a:t>
            </a:r>
          </a:p>
        </p:txBody>
      </p:sp>
      <p:sp>
        <p:nvSpPr>
          <p:cNvPr id="4" name="TextBox 3"/>
          <p:cNvSpPr txBox="1"/>
          <p:nvPr/>
        </p:nvSpPr>
        <p:spPr>
          <a:xfrm>
            <a:off x="5945495" y="3640667"/>
            <a:ext cx="3198505" cy="1323439"/>
          </a:xfrm>
          <a:prstGeom prst="rect">
            <a:avLst/>
          </a:prstGeom>
          <a:noFill/>
        </p:spPr>
        <p:txBody>
          <a:bodyPr wrap="square" rtlCol="0">
            <a:spAutoFit/>
          </a:bodyPr>
          <a:lstStyle/>
          <a:p>
            <a:r>
              <a:rPr lang="en-US" sz="2000" dirty="0" smtClean="0"/>
              <a:t>Andy </a:t>
            </a:r>
            <a:r>
              <a:rPr lang="en-US" sz="2000" dirty="0" err="1" smtClean="0"/>
              <a:t>Gotts</a:t>
            </a:r>
            <a:r>
              <a:rPr lang="en-US" sz="2000" dirty="0" smtClean="0"/>
              <a:t> at exhibition in Somerset House.</a:t>
            </a:r>
          </a:p>
          <a:p>
            <a:r>
              <a:rPr lang="en-US" sz="2000" dirty="0" smtClean="0"/>
              <a:t>Graduated MA in Photography 2007</a:t>
            </a:r>
            <a:endParaRPr lang="en-US" sz="2000" dirty="0"/>
          </a:p>
        </p:txBody>
      </p:sp>
    </p:spTree>
    <p:extLst>
      <p:ext uri="{BB962C8B-B14F-4D97-AF65-F5344CB8AC3E}">
        <p14:creationId xmlns="" xmlns:p14="http://schemas.microsoft.com/office/powerpoint/2010/main" val="2085363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7740" y="3425997"/>
            <a:ext cx="4572000" cy="923330"/>
          </a:xfrm>
          <a:prstGeom prst="rect">
            <a:avLst/>
          </a:prstGeom>
        </p:spPr>
        <p:txBody>
          <a:bodyPr>
            <a:spAutoFit/>
          </a:bodyPr>
          <a:lstStyle/>
          <a:p>
            <a:r>
              <a:rPr lang="en-US" b="1" dirty="0"/>
              <a:t>University!</a:t>
            </a:r>
          </a:p>
          <a:p>
            <a:r>
              <a:rPr lang="en-US" dirty="0"/>
              <a:t>Comedy festival celebrates</a:t>
            </a:r>
          </a:p>
          <a:p>
            <a:r>
              <a:rPr lang="en-US" b="1" dirty="0"/>
              <a:t>21st </a:t>
            </a:r>
            <a:r>
              <a:rPr lang="en-US" b="1" dirty="0" smtClean="0"/>
              <a:t>birthday</a:t>
            </a:r>
            <a:endParaRPr lang="en-US" dirty="0"/>
          </a:p>
        </p:txBody>
      </p:sp>
      <p:pic>
        <p:nvPicPr>
          <p:cNvPr id="6" name="Picture 5"/>
          <p:cNvPicPr>
            <a:picLocks noChangeAspect="1"/>
          </p:cNvPicPr>
          <p:nvPr/>
        </p:nvPicPr>
        <p:blipFill>
          <a:blip r:embed="rId3"/>
          <a:stretch>
            <a:fillRect/>
          </a:stretch>
        </p:blipFill>
        <p:spPr>
          <a:xfrm>
            <a:off x="5283255" y="102984"/>
            <a:ext cx="4102976" cy="5143500"/>
          </a:xfrm>
          <a:prstGeom prst="rect">
            <a:avLst/>
          </a:prstGeom>
        </p:spPr>
      </p:pic>
      <p:pic>
        <p:nvPicPr>
          <p:cNvPr id="7" name="Picture 6"/>
          <p:cNvPicPr>
            <a:picLocks noChangeAspect="1"/>
          </p:cNvPicPr>
          <p:nvPr/>
        </p:nvPicPr>
        <p:blipFill>
          <a:blip r:embed="rId4"/>
          <a:stretch>
            <a:fillRect/>
          </a:stretch>
        </p:blipFill>
        <p:spPr>
          <a:xfrm>
            <a:off x="615840" y="102984"/>
            <a:ext cx="2247900" cy="2527300"/>
          </a:xfrm>
          <a:prstGeom prst="rect">
            <a:avLst/>
          </a:prstGeom>
        </p:spPr>
      </p:pic>
    </p:spTree>
    <p:extLst>
      <p:ext uri="{BB962C8B-B14F-4D97-AF65-F5344CB8AC3E}">
        <p14:creationId xmlns="" xmlns:p14="http://schemas.microsoft.com/office/powerpoint/2010/main" val="4205397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pic>
        <p:nvPicPr>
          <p:cNvPr id="3" name="Picture 8" descr="2010-HUGH-ASTON-059.jpg"/>
          <p:cNvPicPr>
            <a:picLocks noChangeAspect="1"/>
          </p:cNvPicPr>
          <p:nvPr/>
        </p:nvPicPr>
        <p:blipFill>
          <a:blip r:embed="rId3"/>
          <a:srcRect l="3912" t="47453" r="4684" b="12556"/>
          <a:stretch>
            <a:fillRect/>
          </a:stretch>
        </p:blipFill>
        <p:spPr bwMode="auto">
          <a:xfrm>
            <a:off x="1" y="1525452"/>
            <a:ext cx="9143999" cy="2754718"/>
          </a:xfrm>
          <a:prstGeom prst="rect">
            <a:avLst/>
          </a:prstGeom>
          <a:noFill/>
          <a:ln w="9525">
            <a:noFill/>
            <a:miter lim="800000"/>
            <a:headEnd/>
            <a:tailEnd/>
          </a:ln>
        </p:spPr>
      </p:pic>
      <p:sp>
        <p:nvSpPr>
          <p:cNvPr id="4" name="Rectangle 3"/>
          <p:cNvSpPr/>
          <p:nvPr/>
        </p:nvSpPr>
        <p:spPr>
          <a:xfrm>
            <a:off x="175099" y="236382"/>
            <a:ext cx="5729590" cy="369332"/>
          </a:xfrm>
          <a:prstGeom prst="rect">
            <a:avLst/>
          </a:prstGeom>
        </p:spPr>
        <p:txBody>
          <a:bodyPr wrap="square">
            <a:spAutoFit/>
          </a:bodyPr>
          <a:lstStyle/>
          <a:p>
            <a:pPr eaLnBrk="0" hangingPunct="0">
              <a:defRPr/>
            </a:pPr>
            <a:r>
              <a:rPr lang="en-GB" b="1" kern="0" dirty="0">
                <a:solidFill>
                  <a:schemeClr val="tx2"/>
                </a:solidFill>
                <a:latin typeface="Calibri" pitchFamily="34" charset="0"/>
                <a:ea typeface="+mn-ea"/>
                <a:cs typeface="Calibri" pitchFamily="34" charset="0"/>
              </a:rPr>
              <a:t>De Montfort University</a:t>
            </a:r>
            <a:endParaRPr lang="en-GB" b="1" kern="0" dirty="0">
              <a:solidFill>
                <a:schemeClr val="tx2"/>
              </a:solidFill>
              <a:latin typeface="Calibri" pitchFamily="34" charset="0"/>
              <a:cs typeface="Calibri" pitchFamily="34" charset="0"/>
            </a:endParaRPr>
          </a:p>
        </p:txBody>
      </p:sp>
      <p:sp>
        <p:nvSpPr>
          <p:cNvPr id="5" name="Rectangle 4"/>
          <p:cNvSpPr/>
          <p:nvPr/>
        </p:nvSpPr>
        <p:spPr>
          <a:xfrm flipV="1">
            <a:off x="858223" y="625338"/>
            <a:ext cx="5485849" cy="369332"/>
          </a:xfrm>
          <a:prstGeom prst="rect">
            <a:avLst/>
          </a:prstGeom>
        </p:spPr>
        <p:txBody>
          <a:bodyPr wrap="square">
            <a:spAutoFit/>
          </a:bodyPr>
          <a:lstStyle/>
          <a:p>
            <a:pPr>
              <a:defRPr/>
            </a:pPr>
            <a:endParaRPr lang="en-GB" dirty="0">
              <a:solidFill>
                <a:schemeClr val="tx2"/>
              </a:solidFill>
              <a:latin typeface="Calibri" pitchFamily="34" charset="0"/>
              <a:cs typeface="Calibri" pitchFamily="34" charset="0"/>
            </a:endParaRPr>
          </a:p>
        </p:txBody>
      </p:sp>
      <p:sp>
        <p:nvSpPr>
          <p:cNvPr id="6" name="Rectangle 5"/>
          <p:cNvSpPr/>
          <p:nvPr/>
        </p:nvSpPr>
        <p:spPr>
          <a:xfrm>
            <a:off x="175099" y="605714"/>
            <a:ext cx="6682901" cy="923330"/>
          </a:xfrm>
          <a:prstGeom prst="rect">
            <a:avLst/>
          </a:prstGeom>
        </p:spPr>
        <p:txBody>
          <a:bodyPr wrap="square">
            <a:spAutoFit/>
          </a:bodyPr>
          <a:lstStyle/>
          <a:p>
            <a:pPr>
              <a:defRPr/>
            </a:pPr>
            <a:r>
              <a:rPr lang="en-GB" dirty="0" smtClean="0">
                <a:solidFill>
                  <a:schemeClr val="tx2"/>
                </a:solidFill>
                <a:latin typeface="Calibri" pitchFamily="34" charset="0"/>
                <a:cs typeface="Calibri" pitchFamily="34" charset="0"/>
              </a:rPr>
              <a:t>Jan Martin – Senior Lecturer – Centre of English Language Learning</a:t>
            </a:r>
            <a:endParaRPr lang="en-GB" dirty="0">
              <a:solidFill>
                <a:schemeClr val="tx2"/>
              </a:solidFill>
              <a:latin typeface="Calibri" pitchFamily="34" charset="0"/>
              <a:cs typeface="Calibri" pitchFamily="34" charset="0"/>
            </a:endParaRPr>
          </a:p>
          <a:p>
            <a:pPr>
              <a:defRPr/>
            </a:pPr>
            <a:r>
              <a:rPr lang="en-GB" dirty="0" smtClean="0">
                <a:solidFill>
                  <a:schemeClr val="tx2"/>
                </a:solidFill>
                <a:latin typeface="Calibri" pitchFamily="34" charset="0"/>
                <a:cs typeface="Calibri" pitchFamily="34" charset="0"/>
              </a:rPr>
              <a:t>Jo </a:t>
            </a:r>
            <a:r>
              <a:rPr lang="en-GB" dirty="0" err="1" smtClean="0">
                <a:solidFill>
                  <a:schemeClr val="tx2"/>
                </a:solidFill>
                <a:latin typeface="Calibri" pitchFamily="34" charset="0"/>
                <a:cs typeface="Calibri" pitchFamily="34" charset="0"/>
              </a:rPr>
              <a:t>Poon</a:t>
            </a:r>
            <a:r>
              <a:rPr lang="en-GB" dirty="0" smtClean="0">
                <a:solidFill>
                  <a:schemeClr val="tx2"/>
                </a:solidFill>
                <a:latin typeface="Calibri" pitchFamily="34" charset="0"/>
                <a:cs typeface="Calibri" pitchFamily="34" charset="0"/>
              </a:rPr>
              <a:t> - Senior </a:t>
            </a:r>
            <a:r>
              <a:rPr lang="en-GB" dirty="0">
                <a:solidFill>
                  <a:schemeClr val="tx2"/>
                </a:solidFill>
                <a:latin typeface="Calibri" pitchFamily="34" charset="0"/>
                <a:cs typeface="Calibri" pitchFamily="34" charset="0"/>
              </a:rPr>
              <a:t>International Officer</a:t>
            </a:r>
          </a:p>
          <a:p>
            <a:pPr>
              <a:defRPr/>
            </a:pPr>
            <a:r>
              <a:rPr lang="en-GB" dirty="0">
                <a:solidFill>
                  <a:schemeClr val="tx2"/>
                </a:solidFill>
                <a:latin typeface="Calibri" pitchFamily="34" charset="0"/>
                <a:cs typeface="Calibri" pitchFamily="34" charset="0"/>
              </a:rPr>
              <a:t>International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11285" y="1177047"/>
            <a:ext cx="2957210" cy="2862322"/>
          </a:xfrm>
          <a:prstGeom prst="rect">
            <a:avLst/>
          </a:prstGeom>
        </p:spPr>
        <p:txBody>
          <a:bodyPr wrap="square">
            <a:spAutoFit/>
          </a:bodyPr>
          <a:lstStyle/>
          <a:p>
            <a:pPr>
              <a:buFontTx/>
              <a:buNone/>
              <a:defRPr/>
            </a:pPr>
            <a:r>
              <a:rPr lang="en-GB" altLang="zh-CN" sz="1200" b="1" dirty="0">
                <a:latin typeface="Calibri" pitchFamily="34" charset="0"/>
                <a:cs typeface="Calibri" pitchFamily="34" charset="0"/>
              </a:rPr>
              <a:t>Art &amp; Design</a:t>
            </a:r>
          </a:p>
          <a:p>
            <a:pPr>
              <a:buFontTx/>
              <a:buChar char="-"/>
              <a:defRPr/>
            </a:pPr>
            <a:r>
              <a:rPr lang="en-GB" altLang="zh-CN" sz="1200" dirty="0">
                <a:latin typeface="Calibri" pitchFamily="34" charset="0"/>
                <a:cs typeface="Calibri" pitchFamily="34" charset="0"/>
              </a:rPr>
              <a:t>Animation design</a:t>
            </a:r>
          </a:p>
          <a:p>
            <a:pPr>
              <a:buFontTx/>
              <a:buChar char="-"/>
              <a:defRPr/>
            </a:pPr>
            <a:r>
              <a:rPr lang="en-GB" altLang="zh-CN" sz="1200" dirty="0">
                <a:latin typeface="Calibri" pitchFamily="34" charset="0"/>
                <a:cs typeface="Calibri" pitchFamily="34" charset="0"/>
              </a:rPr>
              <a:t>Architecture</a:t>
            </a:r>
          </a:p>
          <a:p>
            <a:pPr>
              <a:buFontTx/>
              <a:buChar char="-"/>
              <a:defRPr/>
            </a:pPr>
            <a:r>
              <a:rPr lang="en-GB" altLang="zh-CN" sz="1200" dirty="0">
                <a:latin typeface="Calibri" pitchFamily="34" charset="0"/>
                <a:cs typeface="Calibri" pitchFamily="34" charset="0"/>
              </a:rPr>
              <a:t>Contour Fashion</a:t>
            </a:r>
          </a:p>
          <a:p>
            <a:pPr>
              <a:buFontTx/>
              <a:buChar char="-"/>
              <a:defRPr/>
            </a:pPr>
            <a:r>
              <a:rPr lang="en-GB" altLang="zh-CN" sz="1200" dirty="0" smtClean="0">
                <a:latin typeface="Calibri" pitchFamily="34" charset="0"/>
                <a:cs typeface="Calibri" pitchFamily="34" charset="0"/>
              </a:rPr>
              <a:t>Design Crafts</a:t>
            </a:r>
          </a:p>
          <a:p>
            <a:pPr>
              <a:buFontTx/>
              <a:buChar char="-"/>
              <a:defRPr/>
            </a:pPr>
            <a:r>
              <a:rPr lang="en-GB" altLang="zh-CN" sz="1200" dirty="0" smtClean="0">
                <a:latin typeface="Calibri" pitchFamily="34" charset="0"/>
                <a:cs typeface="Calibri" pitchFamily="34" charset="0"/>
              </a:rPr>
              <a:t>Design </a:t>
            </a:r>
            <a:r>
              <a:rPr lang="en-GB" altLang="zh-CN" sz="1200" dirty="0">
                <a:latin typeface="Calibri" pitchFamily="34" charset="0"/>
                <a:cs typeface="Calibri" pitchFamily="34" charset="0"/>
              </a:rPr>
              <a:t>Innovation</a:t>
            </a:r>
          </a:p>
          <a:p>
            <a:pPr>
              <a:buFontTx/>
              <a:buChar char="-"/>
              <a:defRPr/>
            </a:pPr>
            <a:r>
              <a:rPr lang="en-GB" altLang="zh-CN" sz="1200" dirty="0">
                <a:latin typeface="Calibri" pitchFamily="34" charset="0"/>
                <a:cs typeface="Calibri" pitchFamily="34" charset="0"/>
              </a:rPr>
              <a:t>Design Management and Entrepreneurship</a:t>
            </a:r>
          </a:p>
          <a:p>
            <a:pPr>
              <a:buFontTx/>
              <a:buChar char="-"/>
              <a:defRPr/>
            </a:pPr>
            <a:r>
              <a:rPr lang="en-GB" altLang="zh-CN" sz="1200" dirty="0">
                <a:latin typeface="Calibri" pitchFamily="34" charset="0"/>
                <a:cs typeface="Calibri" pitchFamily="34" charset="0"/>
              </a:rPr>
              <a:t>Fashion and </a:t>
            </a:r>
            <a:r>
              <a:rPr lang="en-GB" altLang="zh-CN" sz="1200" dirty="0" err="1">
                <a:latin typeface="Calibri" pitchFamily="34" charset="0"/>
                <a:cs typeface="Calibri" pitchFamily="34" charset="0"/>
              </a:rPr>
              <a:t>Bodywear</a:t>
            </a:r>
            <a:endParaRPr lang="en-GB" altLang="zh-CN" sz="1200" dirty="0">
              <a:latin typeface="Calibri" pitchFamily="34" charset="0"/>
              <a:cs typeface="Calibri" pitchFamily="34" charset="0"/>
            </a:endParaRPr>
          </a:p>
          <a:p>
            <a:pPr>
              <a:buFontTx/>
              <a:buChar char="-"/>
              <a:defRPr/>
            </a:pPr>
            <a:r>
              <a:rPr lang="en-GB" altLang="zh-CN" sz="1200" dirty="0">
                <a:latin typeface="Calibri" pitchFamily="34" charset="0"/>
                <a:cs typeface="Calibri" pitchFamily="34" charset="0"/>
              </a:rPr>
              <a:t>Fashion Buying </a:t>
            </a:r>
          </a:p>
          <a:p>
            <a:pPr>
              <a:buFontTx/>
              <a:buChar char="-"/>
              <a:defRPr/>
            </a:pPr>
            <a:r>
              <a:rPr lang="en-GB" altLang="zh-CN" sz="1200" dirty="0">
                <a:latin typeface="Calibri" pitchFamily="34" charset="0"/>
                <a:cs typeface="Calibri" pitchFamily="34" charset="0"/>
              </a:rPr>
              <a:t>Fashion Design</a:t>
            </a:r>
          </a:p>
          <a:p>
            <a:pPr>
              <a:buFontTx/>
              <a:buChar char="-"/>
              <a:defRPr/>
            </a:pPr>
            <a:r>
              <a:rPr lang="en-GB" altLang="zh-CN" sz="1200" dirty="0">
                <a:latin typeface="Calibri" pitchFamily="34" charset="0"/>
                <a:cs typeface="Calibri" pitchFamily="34" charset="0"/>
              </a:rPr>
              <a:t>Fashion Fabrics and Accessories</a:t>
            </a:r>
          </a:p>
          <a:p>
            <a:pPr>
              <a:buFontTx/>
              <a:buChar char="-"/>
              <a:defRPr/>
            </a:pPr>
            <a:r>
              <a:rPr lang="en-GB" altLang="zh-CN" sz="1200" dirty="0">
                <a:latin typeface="Calibri" pitchFamily="34" charset="0"/>
                <a:cs typeface="Calibri" pitchFamily="34" charset="0"/>
              </a:rPr>
              <a:t>Fashion Management</a:t>
            </a:r>
          </a:p>
          <a:p>
            <a:pPr>
              <a:buFontTx/>
              <a:buChar char="-"/>
              <a:defRPr/>
            </a:pPr>
            <a:r>
              <a:rPr lang="en-GB" altLang="zh-CN" sz="1200" dirty="0">
                <a:latin typeface="Calibri" pitchFamily="34" charset="0"/>
                <a:cs typeface="Calibri" pitchFamily="34" charset="0"/>
              </a:rPr>
              <a:t>Fine Art</a:t>
            </a:r>
          </a:p>
          <a:p>
            <a:pPr>
              <a:buFontTx/>
              <a:buChar char="-"/>
              <a:defRPr/>
            </a:pPr>
            <a:r>
              <a:rPr lang="en-GB" altLang="zh-CN" sz="1200" dirty="0">
                <a:latin typeface="Calibri" pitchFamily="34" charset="0"/>
                <a:cs typeface="Calibri" pitchFamily="34" charset="0"/>
              </a:rPr>
              <a:t>Footwear Design</a:t>
            </a:r>
          </a:p>
          <a:p>
            <a:pPr>
              <a:buFontTx/>
              <a:buChar char="-"/>
              <a:defRPr/>
            </a:pPr>
            <a:r>
              <a:rPr lang="en-GB" altLang="zh-CN" sz="1200" dirty="0">
                <a:latin typeface="Calibri" pitchFamily="34" charset="0"/>
                <a:cs typeface="Calibri" pitchFamily="34" charset="0"/>
              </a:rPr>
              <a:t>Furniture Design</a:t>
            </a:r>
          </a:p>
        </p:txBody>
      </p:sp>
      <p:sp>
        <p:nvSpPr>
          <p:cNvPr id="4" name="Rectangle 3"/>
          <p:cNvSpPr/>
          <p:nvPr/>
        </p:nvSpPr>
        <p:spPr>
          <a:xfrm>
            <a:off x="3433864" y="1177047"/>
            <a:ext cx="2169267" cy="1938992"/>
          </a:xfrm>
          <a:prstGeom prst="rect">
            <a:avLst/>
          </a:prstGeom>
        </p:spPr>
        <p:txBody>
          <a:bodyPr wrap="square">
            <a:spAutoFit/>
          </a:bodyPr>
          <a:lstStyle/>
          <a:p>
            <a:pPr>
              <a:buFontTx/>
              <a:buChar char="-"/>
            </a:pPr>
            <a:r>
              <a:rPr lang="en-GB" altLang="zh-CN" sz="1200" dirty="0" smtClean="0">
                <a:latin typeface="Calibri" pitchFamily="34" charset="0"/>
              </a:rPr>
              <a:t>Game Art Design</a:t>
            </a:r>
          </a:p>
          <a:p>
            <a:pPr>
              <a:buFontTx/>
              <a:buChar char="-"/>
            </a:pPr>
            <a:r>
              <a:rPr lang="en-GB" altLang="zh-CN" sz="1200" dirty="0" smtClean="0">
                <a:latin typeface="Calibri" pitchFamily="34" charset="0"/>
              </a:rPr>
              <a:t>Graphic Design and Illustration</a:t>
            </a:r>
          </a:p>
          <a:p>
            <a:pPr>
              <a:buFontTx/>
              <a:buChar char="-"/>
            </a:pPr>
            <a:r>
              <a:rPr lang="en-GB" altLang="zh-CN" sz="1200" dirty="0" smtClean="0">
                <a:latin typeface="Calibri" pitchFamily="34" charset="0"/>
              </a:rPr>
              <a:t>Interior Design</a:t>
            </a:r>
          </a:p>
          <a:p>
            <a:pPr>
              <a:buFontTx/>
              <a:buChar char="-"/>
            </a:pPr>
            <a:r>
              <a:rPr lang="en-GB" altLang="zh-CN" sz="1200" dirty="0" smtClean="0">
                <a:latin typeface="Calibri" pitchFamily="34" charset="0"/>
              </a:rPr>
              <a:t>Multimedia Design</a:t>
            </a:r>
          </a:p>
          <a:p>
            <a:pPr>
              <a:buFontTx/>
              <a:buChar char="-"/>
            </a:pPr>
            <a:r>
              <a:rPr lang="en-GB" altLang="zh-CN" sz="1200" dirty="0" smtClean="0">
                <a:latin typeface="Calibri" pitchFamily="34" charset="0"/>
              </a:rPr>
              <a:t>Photography and Video</a:t>
            </a:r>
          </a:p>
          <a:p>
            <a:pPr>
              <a:buFontTx/>
              <a:buChar char="-"/>
            </a:pPr>
            <a:r>
              <a:rPr lang="en-GB" altLang="zh-CN" sz="1200" dirty="0" smtClean="0">
                <a:latin typeface="Calibri" pitchFamily="34" charset="0"/>
              </a:rPr>
              <a:t>Photographic History</a:t>
            </a:r>
          </a:p>
          <a:p>
            <a:pPr>
              <a:buFontTx/>
              <a:buChar char="-"/>
            </a:pPr>
            <a:r>
              <a:rPr lang="en-GB" altLang="zh-CN" sz="1200" dirty="0" smtClean="0">
                <a:latin typeface="Calibri" pitchFamily="34" charset="0"/>
              </a:rPr>
              <a:t>Product Design</a:t>
            </a:r>
          </a:p>
          <a:p>
            <a:pPr>
              <a:buFontTx/>
              <a:buChar char="-"/>
            </a:pPr>
            <a:r>
              <a:rPr lang="en-GB" altLang="zh-CN" sz="1200" dirty="0" smtClean="0">
                <a:latin typeface="Calibri" pitchFamily="34" charset="0"/>
              </a:rPr>
              <a:t>Sport, Media and Culture</a:t>
            </a:r>
          </a:p>
          <a:p>
            <a:pPr>
              <a:buFontTx/>
              <a:buChar char="-"/>
            </a:pPr>
            <a:r>
              <a:rPr lang="en-GB" altLang="zh-CN" sz="1200" dirty="0" smtClean="0">
                <a:latin typeface="Calibri" pitchFamily="34" charset="0"/>
              </a:rPr>
              <a:t>Textile Design</a:t>
            </a:r>
          </a:p>
          <a:p>
            <a:pPr>
              <a:buFontTx/>
              <a:buChar char="-"/>
            </a:pPr>
            <a:r>
              <a:rPr lang="en-GB" altLang="zh-CN" sz="1200" dirty="0" smtClean="0">
                <a:latin typeface="Calibri" pitchFamily="34" charset="0"/>
              </a:rPr>
              <a:t>Visual Journalism</a:t>
            </a:r>
          </a:p>
        </p:txBody>
      </p:sp>
      <p:sp>
        <p:nvSpPr>
          <p:cNvPr id="5" name="Rectangle 4"/>
          <p:cNvSpPr/>
          <p:nvPr/>
        </p:nvSpPr>
        <p:spPr>
          <a:xfrm>
            <a:off x="5904689" y="918706"/>
            <a:ext cx="3064213" cy="3231654"/>
          </a:xfrm>
          <a:prstGeom prst="rect">
            <a:avLst/>
          </a:prstGeom>
        </p:spPr>
        <p:txBody>
          <a:bodyPr wrap="square">
            <a:spAutoFit/>
          </a:bodyPr>
          <a:lstStyle/>
          <a:p>
            <a:pPr>
              <a:buFontTx/>
              <a:buNone/>
              <a:defRPr/>
            </a:pPr>
            <a:r>
              <a:rPr lang="en-GB" altLang="zh-CN" sz="1200" b="1" dirty="0">
                <a:latin typeface="Calibri" pitchFamily="34" charset="0"/>
                <a:cs typeface="Calibri" pitchFamily="34" charset="0"/>
              </a:rPr>
              <a:t>Humanities</a:t>
            </a:r>
          </a:p>
          <a:p>
            <a:pPr>
              <a:buFontTx/>
              <a:buChar char="-"/>
              <a:defRPr/>
            </a:pPr>
            <a:r>
              <a:rPr lang="en-GB" altLang="zh-CN" sz="1200" dirty="0">
                <a:latin typeface="Calibri" pitchFamily="34" charset="0"/>
                <a:cs typeface="Calibri" pitchFamily="34" charset="0"/>
              </a:rPr>
              <a:t>Arts and Festivals Management</a:t>
            </a:r>
          </a:p>
          <a:p>
            <a:pPr>
              <a:buFontTx/>
              <a:buChar char="-"/>
              <a:defRPr/>
            </a:pPr>
            <a:r>
              <a:rPr lang="en-GB" altLang="zh-CN" sz="1200" dirty="0">
                <a:latin typeface="Calibri" pitchFamily="34" charset="0"/>
                <a:cs typeface="Calibri" pitchFamily="34" charset="0"/>
              </a:rPr>
              <a:t>Creative Writing</a:t>
            </a:r>
          </a:p>
          <a:p>
            <a:pPr>
              <a:buFontTx/>
              <a:buChar char="-"/>
              <a:defRPr/>
            </a:pPr>
            <a:r>
              <a:rPr lang="en-GB" altLang="zh-CN" sz="1200" dirty="0">
                <a:latin typeface="Calibri" pitchFamily="34" charset="0"/>
                <a:cs typeface="Calibri" pitchFamily="34" charset="0"/>
              </a:rPr>
              <a:t>Cultural Events Management</a:t>
            </a:r>
          </a:p>
          <a:p>
            <a:pPr>
              <a:buFontTx/>
              <a:buChar char="-"/>
              <a:defRPr/>
            </a:pPr>
            <a:r>
              <a:rPr lang="en-GB" altLang="zh-CN" sz="1200" dirty="0">
                <a:latin typeface="Calibri" pitchFamily="34" charset="0"/>
                <a:cs typeface="Calibri" pitchFamily="34" charset="0"/>
              </a:rPr>
              <a:t>Dance</a:t>
            </a:r>
          </a:p>
          <a:p>
            <a:pPr>
              <a:buFontTx/>
              <a:buChar char="-"/>
              <a:defRPr/>
            </a:pPr>
            <a:r>
              <a:rPr lang="en-GB" altLang="zh-CN" sz="1200" dirty="0">
                <a:latin typeface="Calibri" pitchFamily="34" charset="0"/>
                <a:cs typeface="Calibri" pitchFamily="34" charset="0"/>
              </a:rPr>
              <a:t>Drama Studies</a:t>
            </a:r>
          </a:p>
          <a:p>
            <a:pPr>
              <a:buFontTx/>
              <a:buChar char="-"/>
              <a:defRPr/>
            </a:pPr>
            <a:r>
              <a:rPr lang="en-GB" altLang="zh-CN" sz="1200" dirty="0">
                <a:latin typeface="Calibri" pitchFamily="34" charset="0"/>
                <a:cs typeface="Calibri" pitchFamily="34" charset="0"/>
              </a:rPr>
              <a:t>English (Literature)</a:t>
            </a:r>
          </a:p>
          <a:p>
            <a:pPr>
              <a:buFontTx/>
              <a:buChar char="-"/>
              <a:defRPr/>
            </a:pPr>
            <a:r>
              <a:rPr lang="en-GB" altLang="zh-CN" sz="1200" dirty="0">
                <a:latin typeface="Calibri" pitchFamily="34" charset="0"/>
                <a:cs typeface="Calibri" pitchFamily="34" charset="0"/>
              </a:rPr>
              <a:t>English Language Teaching</a:t>
            </a:r>
          </a:p>
          <a:p>
            <a:pPr>
              <a:buFontTx/>
              <a:buChar char="-"/>
              <a:defRPr/>
            </a:pPr>
            <a:r>
              <a:rPr lang="en-GB" altLang="zh-CN" sz="1200" dirty="0">
                <a:latin typeface="Calibri" pitchFamily="34" charset="0"/>
                <a:cs typeface="Calibri" pitchFamily="34" charset="0"/>
              </a:rPr>
              <a:t>Film Studies</a:t>
            </a:r>
          </a:p>
          <a:p>
            <a:pPr>
              <a:buFontTx/>
              <a:buChar char="-"/>
              <a:defRPr/>
            </a:pPr>
            <a:r>
              <a:rPr lang="en-GB" altLang="zh-CN" sz="1200" dirty="0">
                <a:solidFill>
                  <a:srgbClr val="FF0000"/>
                </a:solidFill>
                <a:latin typeface="Calibri" pitchFamily="34" charset="0"/>
                <a:cs typeface="Calibri" pitchFamily="34" charset="0"/>
              </a:rPr>
              <a:t>Global Media</a:t>
            </a:r>
          </a:p>
          <a:p>
            <a:pPr>
              <a:buFontTx/>
              <a:buChar char="-"/>
              <a:defRPr/>
            </a:pPr>
            <a:r>
              <a:rPr lang="en-GB" altLang="zh-CN" sz="1200" dirty="0">
                <a:latin typeface="Calibri" pitchFamily="34" charset="0"/>
                <a:cs typeface="Calibri" pitchFamily="34" charset="0"/>
              </a:rPr>
              <a:t>History</a:t>
            </a:r>
          </a:p>
          <a:p>
            <a:pPr>
              <a:buFontTx/>
              <a:buChar char="-"/>
              <a:defRPr/>
            </a:pPr>
            <a:r>
              <a:rPr lang="en-GB" altLang="zh-CN" sz="1200" dirty="0">
                <a:solidFill>
                  <a:srgbClr val="FF0000"/>
                </a:solidFill>
                <a:latin typeface="Calibri" pitchFamily="34" charset="0"/>
                <a:cs typeface="Calibri" pitchFamily="34" charset="0"/>
              </a:rPr>
              <a:t>International Journalism</a:t>
            </a:r>
          </a:p>
          <a:p>
            <a:pPr>
              <a:buFontTx/>
              <a:buChar char="-"/>
              <a:defRPr/>
            </a:pPr>
            <a:r>
              <a:rPr lang="en-GB" altLang="zh-CN" sz="1200" dirty="0">
                <a:solidFill>
                  <a:srgbClr val="FF0000"/>
                </a:solidFill>
                <a:latin typeface="Calibri" pitchFamily="34" charset="0"/>
                <a:cs typeface="Calibri" pitchFamily="34" charset="0"/>
              </a:rPr>
              <a:t>Media and Communication</a:t>
            </a:r>
          </a:p>
          <a:p>
            <a:pPr>
              <a:buFontTx/>
              <a:buChar char="-"/>
              <a:defRPr/>
            </a:pPr>
            <a:r>
              <a:rPr lang="en-GB" altLang="zh-CN" sz="1200" dirty="0">
                <a:latin typeface="Calibri" pitchFamily="34" charset="0"/>
                <a:cs typeface="Calibri" pitchFamily="34" charset="0"/>
              </a:rPr>
              <a:t>Performing Arts</a:t>
            </a:r>
          </a:p>
          <a:p>
            <a:pPr>
              <a:buFontTx/>
              <a:buChar char="-"/>
              <a:defRPr/>
            </a:pPr>
            <a:r>
              <a:rPr lang="en-GB" altLang="zh-CN" sz="1200" dirty="0">
                <a:latin typeface="Calibri" pitchFamily="34" charset="0"/>
                <a:cs typeface="Calibri" pitchFamily="34" charset="0"/>
              </a:rPr>
              <a:t>Public Relations</a:t>
            </a:r>
          </a:p>
          <a:p>
            <a:pPr>
              <a:buFontTx/>
              <a:buChar char="-"/>
              <a:defRPr/>
            </a:pPr>
            <a:r>
              <a:rPr lang="en-GB" altLang="zh-CN" sz="1200" dirty="0">
                <a:latin typeface="Calibri" pitchFamily="34" charset="0"/>
                <a:cs typeface="Calibri" pitchFamily="34" charset="0"/>
              </a:rPr>
              <a:t>Management , Law and Humanities of Sport</a:t>
            </a:r>
          </a:p>
          <a:p>
            <a:pPr>
              <a:buFontTx/>
              <a:buChar char="-"/>
              <a:defRPr/>
            </a:pPr>
            <a:r>
              <a:rPr lang="en-GB" altLang="zh-CN" sz="1200" dirty="0">
                <a:latin typeface="Calibri" pitchFamily="34" charset="0"/>
                <a:cs typeface="Calibri" pitchFamily="34" charset="0"/>
              </a:rPr>
              <a:t>Sports History and Culture</a:t>
            </a:r>
          </a:p>
        </p:txBody>
      </p:sp>
      <p:sp>
        <p:nvSpPr>
          <p:cNvPr id="6" name="Rectangle 5"/>
          <p:cNvSpPr/>
          <p:nvPr/>
        </p:nvSpPr>
        <p:spPr>
          <a:xfrm>
            <a:off x="1877438" y="272375"/>
            <a:ext cx="4980562" cy="646331"/>
          </a:xfrm>
          <a:prstGeom prst="rect">
            <a:avLst/>
          </a:prstGeom>
        </p:spPr>
        <p:txBody>
          <a:bodyPr wrap="square">
            <a:spAutoFit/>
          </a:bodyPr>
          <a:lstStyle/>
          <a:p>
            <a:r>
              <a:rPr lang="en-GB" b="1" dirty="0" smtClean="0">
                <a:latin typeface="Calibri" pitchFamily="34" charset="0"/>
              </a:rPr>
              <a:t>Programme and Courses :</a:t>
            </a:r>
            <a:br>
              <a:rPr lang="en-GB" b="1" dirty="0" smtClean="0">
                <a:latin typeface="Calibri" pitchFamily="34" charset="0"/>
              </a:rPr>
            </a:br>
            <a:r>
              <a:rPr lang="en-GB" b="1" dirty="0" smtClean="0">
                <a:latin typeface="Calibri" pitchFamily="34" charset="0"/>
              </a:rPr>
              <a:t>Art, Design and Humanities</a:t>
            </a: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pic>
        <p:nvPicPr>
          <p:cNvPr id="5" name="Picture 13" descr="HughAston_0610_building  26.jpg"/>
          <p:cNvPicPr>
            <a:picLocks noChangeAspect="1"/>
          </p:cNvPicPr>
          <p:nvPr/>
        </p:nvPicPr>
        <p:blipFill>
          <a:blip r:embed="rId3"/>
          <a:srcRect l="4018" t="15717" r="21884"/>
          <a:stretch>
            <a:fillRect/>
          </a:stretch>
        </p:blipFill>
        <p:spPr bwMode="auto">
          <a:xfrm>
            <a:off x="0" y="0"/>
            <a:ext cx="10438815" cy="4873411"/>
          </a:xfrm>
          <a:prstGeom prst="rect">
            <a:avLst/>
          </a:prstGeom>
          <a:noFill/>
          <a:ln w="9525">
            <a:noFill/>
            <a:miter lim="800000"/>
            <a:headEnd/>
            <a:tailEnd/>
          </a:ln>
        </p:spPr>
      </p:pic>
      <p:sp>
        <p:nvSpPr>
          <p:cNvPr id="6" name="Rectangle 5"/>
          <p:cNvSpPr/>
          <p:nvPr/>
        </p:nvSpPr>
        <p:spPr>
          <a:xfrm>
            <a:off x="311285" y="1809344"/>
            <a:ext cx="5758775" cy="2954655"/>
          </a:xfrm>
          <a:prstGeom prst="rect">
            <a:avLst/>
          </a:prstGeom>
        </p:spPr>
        <p:txBody>
          <a:bodyPr wrap="square">
            <a:spAutoFit/>
          </a:bodyPr>
          <a:lstStyle/>
          <a:p>
            <a:pPr>
              <a:spcBef>
                <a:spcPts val="600"/>
              </a:spcBef>
              <a:spcAft>
                <a:spcPts val="600"/>
              </a:spcAft>
            </a:pPr>
            <a:r>
              <a:rPr lang="en-GB" sz="2000" b="1" dirty="0" smtClean="0">
                <a:latin typeface="Calibri" pitchFamily="34" charset="0"/>
                <a:sym typeface="Wingdings" pitchFamily="2" charset="2"/>
              </a:rPr>
              <a:t>One of the largest Business Schools in UK</a:t>
            </a:r>
          </a:p>
          <a:p>
            <a:pPr>
              <a:spcBef>
                <a:spcPts val="600"/>
              </a:spcBef>
              <a:spcAft>
                <a:spcPts val="600"/>
              </a:spcAft>
            </a:pPr>
            <a:r>
              <a:rPr lang="en-GB" sz="2400" b="1" dirty="0" smtClean="0">
                <a:latin typeface="Calibri" pitchFamily="34" charset="0"/>
                <a:sym typeface="Wingdings" pitchFamily="2" charset="2"/>
              </a:rPr>
              <a:t>5000 Undergraduate, postgraduate and professional students, 200 academic staff</a:t>
            </a:r>
          </a:p>
          <a:p>
            <a:pPr>
              <a:spcBef>
                <a:spcPts val="600"/>
              </a:spcBef>
              <a:spcAft>
                <a:spcPts val="600"/>
              </a:spcAft>
            </a:pPr>
            <a:r>
              <a:rPr lang="en-GB" sz="2400" b="1" dirty="0" smtClean="0">
                <a:latin typeface="Calibri" pitchFamily="34" charset="0"/>
                <a:sym typeface="Wingdings" pitchFamily="2" charset="2"/>
              </a:rPr>
              <a:t>60+ nationalities</a:t>
            </a:r>
          </a:p>
          <a:p>
            <a:pPr>
              <a:spcBef>
                <a:spcPts val="600"/>
              </a:spcBef>
              <a:spcAft>
                <a:spcPts val="600"/>
              </a:spcAft>
            </a:pPr>
            <a:r>
              <a:rPr lang="en-GB" sz="2400" b="1" dirty="0" smtClean="0">
                <a:latin typeface="Calibri" pitchFamily="34" charset="0"/>
                <a:sym typeface="Wingdings" pitchFamily="2" charset="2"/>
              </a:rPr>
              <a:t>Six Departments</a:t>
            </a:r>
            <a:r>
              <a:rPr lang="en-GB" dirty="0" smtClean="0">
                <a:latin typeface="Calibri" pitchFamily="34" charset="0"/>
                <a:sym typeface="Wingdings" pitchFamily="2" charset="2"/>
              </a:rPr>
              <a:t>: </a:t>
            </a:r>
            <a:r>
              <a:rPr lang="en-GB" sz="2000" b="1" dirty="0" smtClean="0">
                <a:latin typeface="Calibri" pitchFamily="34" charset="0"/>
                <a:sym typeface="Wingdings" pitchFamily="2" charset="2"/>
              </a:rPr>
              <a:t>Accounting &amp; Finance, HRM, Marketing, Public Policy, Strategy and Management, and Corporate Development</a:t>
            </a:r>
            <a:r>
              <a:rPr lang="en-GB" sz="2000" b="1" dirty="0" smtClean="0">
                <a:solidFill>
                  <a:schemeClr val="bg1"/>
                </a:solidFill>
                <a:latin typeface="Calibri" pitchFamily="34" charset="0"/>
                <a:sym typeface="Wingdings" pitchFamily="2" charset="2"/>
              </a:rPr>
              <a:t>.</a:t>
            </a:r>
            <a:endParaRPr lang="en-GB" sz="2000" b="1" dirty="0">
              <a:solidFill>
                <a:schemeClr val="bg1"/>
              </a:solidFill>
            </a:endParaRPr>
          </a:p>
        </p:txBody>
      </p:sp>
      <p:sp>
        <p:nvSpPr>
          <p:cNvPr id="7" name="Rectangle 6"/>
          <p:cNvSpPr/>
          <p:nvPr/>
        </p:nvSpPr>
        <p:spPr>
          <a:xfrm>
            <a:off x="311286" y="282101"/>
            <a:ext cx="7208196" cy="369332"/>
          </a:xfrm>
          <a:prstGeom prst="rect">
            <a:avLst/>
          </a:prstGeom>
        </p:spPr>
        <p:txBody>
          <a:bodyPr wrap="square">
            <a:spAutoFit/>
          </a:bodyPr>
          <a:lstStyle/>
          <a:p>
            <a:pPr algn="ctr" eaLnBrk="0" hangingPunct="0"/>
            <a:r>
              <a:rPr lang="en-GB" b="1" dirty="0" smtClean="0">
                <a:solidFill>
                  <a:schemeClr val="bg1"/>
                </a:solidFill>
                <a:latin typeface="Calibri" pitchFamily="34" charset="0"/>
              </a:rPr>
              <a:t>Leicester Business School</a:t>
            </a:r>
            <a:endParaRPr lang="en-GB" b="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72374" y="727386"/>
            <a:ext cx="4445541" cy="3231654"/>
          </a:xfrm>
          <a:prstGeom prst="rect">
            <a:avLst/>
          </a:prstGeom>
        </p:spPr>
        <p:txBody>
          <a:bodyPr wrap="square">
            <a:spAutoFit/>
          </a:bodyPr>
          <a:lstStyle/>
          <a:p>
            <a:pPr marL="206375" indent="-206375">
              <a:spcAft>
                <a:spcPts val="600"/>
              </a:spcAft>
              <a:buClr>
                <a:schemeClr val="folHlink"/>
              </a:buClr>
              <a:tabLst>
                <a:tab pos="182563" algn="l"/>
              </a:tabLst>
            </a:pPr>
            <a:r>
              <a:rPr lang="en-GB" sz="1400" dirty="0" smtClean="0">
                <a:latin typeface="Calibri" pitchFamily="34" charset="0"/>
                <a:sym typeface="Wingdings" pitchFamily="2" charset="2"/>
              </a:rPr>
              <a:t>A member of the Association of Business Schools (</a:t>
            </a:r>
            <a:r>
              <a:rPr lang="en-GB" sz="1400" b="1" dirty="0" smtClean="0">
                <a:latin typeface="Calibri" pitchFamily="34" charset="0"/>
                <a:sym typeface="Wingdings" pitchFamily="2" charset="2"/>
              </a:rPr>
              <a:t>ABS</a:t>
            </a:r>
            <a:r>
              <a:rPr lang="en-GB" sz="1400" dirty="0" smtClean="0">
                <a:latin typeface="Calibri" pitchFamily="34" charset="0"/>
                <a:sym typeface="Wingdings" pitchFamily="2" charset="2"/>
              </a:rPr>
              <a:t>)</a:t>
            </a: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ACCA</a:t>
            </a:r>
            <a:r>
              <a:rPr lang="en-GB" sz="1400" dirty="0" smtClean="0">
                <a:latin typeface="Calibri" pitchFamily="34" charset="0"/>
                <a:sym typeface="Wingdings" pitchFamily="2" charset="2"/>
              </a:rPr>
              <a:t> Approved Learning Partner, Gold Status</a:t>
            </a: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CIM </a:t>
            </a:r>
            <a:r>
              <a:rPr lang="en-GB" sz="1400" dirty="0" smtClean="0">
                <a:latin typeface="Calibri" pitchFamily="34" charset="0"/>
                <a:sym typeface="Wingdings" pitchFamily="2" charset="2"/>
              </a:rPr>
              <a:t>Accredited Study Centre</a:t>
            </a:r>
            <a:endParaRPr lang="en-GB" sz="1400" b="1" dirty="0" smtClean="0">
              <a:latin typeface="Calibri" pitchFamily="34" charset="0"/>
              <a:sym typeface="Wingdings" pitchFamily="2" charset="2"/>
            </a:endParaRP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CIMA</a:t>
            </a:r>
            <a:r>
              <a:rPr lang="en-GB" sz="1400" dirty="0" smtClean="0">
                <a:latin typeface="Calibri" pitchFamily="34" charset="0"/>
                <a:sym typeface="Wingdings" pitchFamily="2" charset="2"/>
              </a:rPr>
              <a:t> Learning Quality Partner</a:t>
            </a: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CII</a:t>
            </a:r>
            <a:r>
              <a:rPr lang="en-GB" sz="1400" dirty="0" smtClean="0">
                <a:latin typeface="Calibri" pitchFamily="34" charset="0"/>
                <a:sym typeface="Wingdings" pitchFamily="2" charset="2"/>
              </a:rPr>
              <a:t> Accredited Learning Partner</a:t>
            </a:r>
          </a:p>
          <a:p>
            <a:pPr marL="206375" indent="-206375">
              <a:spcAft>
                <a:spcPts val="600"/>
              </a:spcAft>
              <a:buClr>
                <a:schemeClr val="folHlink"/>
              </a:buClr>
              <a:tabLst>
                <a:tab pos="182563" algn="l"/>
              </a:tabLst>
            </a:pPr>
            <a:r>
              <a:rPr lang="en-GB" sz="1400" dirty="0" smtClean="0">
                <a:latin typeface="Calibri" pitchFamily="34" charset="0"/>
                <a:sym typeface="Wingdings" pitchFamily="2" charset="2"/>
              </a:rPr>
              <a:t>Accredited by the </a:t>
            </a:r>
            <a:r>
              <a:rPr lang="en-GB" sz="1400" b="1" dirty="0" smtClean="0">
                <a:latin typeface="Calibri" pitchFamily="34" charset="0"/>
                <a:sym typeface="Wingdings" pitchFamily="2" charset="2"/>
              </a:rPr>
              <a:t>ICAEW</a:t>
            </a:r>
            <a:endParaRPr lang="en-GB" sz="1400" dirty="0" smtClean="0">
              <a:latin typeface="Calibri" pitchFamily="34" charset="0"/>
              <a:sym typeface="Wingdings" pitchFamily="2" charset="2"/>
            </a:endParaRP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IDM</a:t>
            </a:r>
            <a:r>
              <a:rPr lang="en-GB" sz="1400" dirty="0" smtClean="0">
                <a:latin typeface="Calibri" pitchFamily="34" charset="0"/>
                <a:sym typeface="Wingdings" pitchFamily="2" charset="2"/>
              </a:rPr>
              <a:t> Key Educational Partner</a:t>
            </a: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CIH </a:t>
            </a:r>
            <a:r>
              <a:rPr lang="en-GB" sz="1400" dirty="0" smtClean="0">
                <a:latin typeface="Calibri" pitchFamily="34" charset="0"/>
                <a:sym typeface="Wingdings" pitchFamily="2" charset="2"/>
              </a:rPr>
              <a:t> accredited housing qualifications</a:t>
            </a:r>
            <a:endParaRPr lang="en-GB" sz="1400" b="1" dirty="0" smtClean="0">
              <a:latin typeface="Calibri" pitchFamily="34" charset="0"/>
              <a:sym typeface="Wingdings" pitchFamily="2" charset="2"/>
            </a:endParaRPr>
          </a:p>
          <a:p>
            <a:pPr marL="206375" indent="-206375">
              <a:spcAft>
                <a:spcPts val="600"/>
              </a:spcAft>
              <a:buClr>
                <a:schemeClr val="folHlink"/>
              </a:buClr>
              <a:tabLst>
                <a:tab pos="182563" algn="l"/>
              </a:tabLst>
            </a:pPr>
            <a:r>
              <a:rPr lang="en-GB" sz="1400" b="1" dirty="0" smtClean="0">
                <a:latin typeface="Calibri" pitchFamily="34" charset="0"/>
                <a:sym typeface="Wingdings" pitchFamily="2" charset="2"/>
              </a:rPr>
              <a:t>CIPD</a:t>
            </a:r>
            <a:r>
              <a:rPr lang="en-GB" sz="1400" dirty="0" smtClean="0">
                <a:latin typeface="Calibri" pitchFamily="34" charset="0"/>
                <a:sym typeface="Wingdings" pitchFamily="2" charset="2"/>
              </a:rPr>
              <a:t> Centre of Excellence, one of only 11 in UK</a:t>
            </a:r>
          </a:p>
          <a:p>
            <a:pPr marL="206375" indent="-206375">
              <a:spcAft>
                <a:spcPts val="600"/>
              </a:spcAft>
              <a:buClr>
                <a:schemeClr val="folHlink"/>
              </a:buClr>
              <a:tabLst>
                <a:tab pos="182563" algn="l"/>
              </a:tabLst>
            </a:pPr>
            <a:r>
              <a:rPr lang="en-US" altLang="zh-CN" sz="1400" b="1" dirty="0" smtClean="0">
                <a:latin typeface="Calibri" pitchFamily="34" charset="0"/>
                <a:sym typeface="Wingdings" pitchFamily="2" charset="2"/>
              </a:rPr>
              <a:t>BASL </a:t>
            </a:r>
            <a:r>
              <a:rPr lang="en-US" altLang="zh-CN" sz="1400" dirty="0" smtClean="0">
                <a:latin typeface="Calibri" pitchFamily="34" charset="0"/>
                <a:sym typeface="Wingdings" pitchFamily="2" charset="2"/>
              </a:rPr>
              <a:t>Education Partner</a:t>
            </a:r>
          </a:p>
          <a:p>
            <a:pPr marL="206375" indent="-206375">
              <a:spcAft>
                <a:spcPts val="600"/>
              </a:spcAft>
              <a:buClr>
                <a:schemeClr val="folHlink"/>
              </a:buClr>
              <a:tabLst>
                <a:tab pos="182563" algn="l"/>
              </a:tabLst>
            </a:pPr>
            <a:r>
              <a:rPr lang="en-US" altLang="zh-CN" sz="1400" b="1" dirty="0" smtClean="0">
                <a:latin typeface="Calibri" pitchFamily="34" charset="0"/>
                <a:sym typeface="Wingdings" pitchFamily="2" charset="2"/>
              </a:rPr>
              <a:t>The Law Society </a:t>
            </a:r>
            <a:r>
              <a:rPr lang="en-GB" sz="1400" dirty="0" smtClean="0">
                <a:latin typeface="Calibri" pitchFamily="34" charset="0"/>
              </a:rPr>
              <a:t>Diversity Access Scheme </a:t>
            </a:r>
            <a:r>
              <a:rPr lang="en-US" altLang="zh-CN" sz="1400" dirty="0" smtClean="0">
                <a:latin typeface="Calibri" pitchFamily="34" charset="0"/>
                <a:sym typeface="Wingdings" pitchFamily="2" charset="2"/>
              </a:rPr>
              <a:t>supporter</a:t>
            </a:r>
          </a:p>
        </p:txBody>
      </p:sp>
      <p:sp>
        <p:nvSpPr>
          <p:cNvPr id="4" name="Rectangle 3"/>
          <p:cNvSpPr/>
          <p:nvPr/>
        </p:nvSpPr>
        <p:spPr>
          <a:xfrm>
            <a:off x="1206230" y="136187"/>
            <a:ext cx="4707163" cy="400110"/>
          </a:xfrm>
          <a:prstGeom prst="rect">
            <a:avLst/>
          </a:prstGeom>
        </p:spPr>
        <p:txBody>
          <a:bodyPr wrap="square">
            <a:spAutoFit/>
          </a:bodyPr>
          <a:lstStyle/>
          <a:p>
            <a:r>
              <a:rPr lang="en-GB" sz="2000" b="1" dirty="0" smtClean="0">
                <a:latin typeface="Calibri" pitchFamily="34" charset="0"/>
              </a:rPr>
              <a:t>Professional Accreditation</a:t>
            </a:r>
            <a:endParaRPr lang="en-GB" sz="2000" dirty="0"/>
          </a:p>
        </p:txBody>
      </p:sp>
      <p:grpSp>
        <p:nvGrpSpPr>
          <p:cNvPr id="5" name="Group 22"/>
          <p:cNvGrpSpPr>
            <a:grpSpLocks/>
          </p:cNvGrpSpPr>
          <p:nvPr/>
        </p:nvGrpSpPr>
        <p:grpSpPr bwMode="auto">
          <a:xfrm>
            <a:off x="5510798" y="1"/>
            <a:ext cx="3391158" cy="4235954"/>
            <a:chOff x="5220072" y="1643063"/>
            <a:chExt cx="3673475" cy="4714875"/>
          </a:xfrm>
        </p:grpSpPr>
        <p:sp>
          <p:nvSpPr>
            <p:cNvPr id="6" name="Rectangle 5"/>
            <p:cNvSpPr>
              <a:spLocks noChangeArrowheads="1"/>
            </p:cNvSpPr>
            <p:nvPr/>
          </p:nvSpPr>
          <p:spPr bwMode="auto">
            <a:xfrm>
              <a:off x="5220072" y="1643063"/>
              <a:ext cx="3673475" cy="4714875"/>
            </a:xfrm>
            <a:prstGeom prst="rect">
              <a:avLst/>
            </a:prstGeom>
            <a:solidFill>
              <a:schemeClr val="bg1"/>
            </a:solidFill>
            <a:ln w="9525">
              <a:noFill/>
              <a:miter lim="800000"/>
              <a:headEnd/>
              <a:tailEnd/>
            </a:ln>
          </p:spPr>
          <p:txBody>
            <a:bodyPr/>
            <a:lstStyle/>
            <a:p>
              <a:pPr algn="ctr" eaLnBrk="0" hangingPunct="0"/>
              <a:endParaRPr lang="en-GB" sz="2000" b="1"/>
            </a:p>
          </p:txBody>
        </p:sp>
        <p:pic>
          <p:nvPicPr>
            <p:cNvPr id="7" name="Picture 24" descr="CII Logo 2685C.eps"/>
            <p:cNvPicPr>
              <a:picLocks noChangeAspect="1"/>
            </p:cNvPicPr>
            <p:nvPr/>
          </p:nvPicPr>
          <p:blipFill>
            <a:blip r:embed="rId4"/>
            <a:srcRect/>
            <a:stretch>
              <a:fillRect/>
            </a:stretch>
          </p:blipFill>
          <p:spPr bwMode="auto">
            <a:xfrm>
              <a:off x="8105775" y="1773238"/>
              <a:ext cx="642938" cy="906462"/>
            </a:xfrm>
            <a:prstGeom prst="rect">
              <a:avLst/>
            </a:prstGeom>
            <a:noFill/>
            <a:ln w="9525">
              <a:noFill/>
              <a:miter lim="800000"/>
              <a:headEnd/>
              <a:tailEnd/>
            </a:ln>
          </p:spPr>
        </p:pic>
        <p:pic>
          <p:nvPicPr>
            <p:cNvPr id="8" name="Picture 20" descr="ACCA ALP logo (GOLD 2009).gif"/>
            <p:cNvPicPr>
              <a:picLocks noChangeAspect="1"/>
            </p:cNvPicPr>
            <p:nvPr/>
          </p:nvPicPr>
          <p:blipFill>
            <a:blip r:embed="rId5"/>
            <a:srcRect/>
            <a:stretch>
              <a:fillRect/>
            </a:stretch>
          </p:blipFill>
          <p:spPr bwMode="auto">
            <a:xfrm>
              <a:off x="7092950" y="1773238"/>
              <a:ext cx="809625" cy="809625"/>
            </a:xfrm>
            <a:prstGeom prst="rect">
              <a:avLst/>
            </a:prstGeom>
            <a:noFill/>
            <a:ln w="9525">
              <a:noFill/>
              <a:miter lim="800000"/>
              <a:headEnd/>
              <a:tailEnd/>
            </a:ln>
          </p:spPr>
        </p:pic>
        <p:pic>
          <p:nvPicPr>
            <p:cNvPr id="9" name="Picture 27" descr="ABSLOGO.jpg"/>
            <p:cNvPicPr>
              <a:picLocks noChangeAspect="1"/>
            </p:cNvPicPr>
            <p:nvPr/>
          </p:nvPicPr>
          <p:blipFill>
            <a:blip r:embed="rId6"/>
            <a:srcRect/>
            <a:stretch>
              <a:fillRect/>
            </a:stretch>
          </p:blipFill>
          <p:spPr bwMode="auto">
            <a:xfrm>
              <a:off x="5364163" y="1700213"/>
              <a:ext cx="1643062" cy="752475"/>
            </a:xfrm>
            <a:prstGeom prst="rect">
              <a:avLst/>
            </a:prstGeom>
            <a:noFill/>
            <a:ln w="9525">
              <a:noFill/>
              <a:miter lim="800000"/>
              <a:headEnd/>
              <a:tailEnd/>
            </a:ln>
          </p:spPr>
        </p:pic>
        <p:graphicFrame>
          <p:nvGraphicFramePr>
            <p:cNvPr id="10" name="Object 55"/>
            <p:cNvGraphicFramePr>
              <a:graphicFrameLocks noChangeAspect="1"/>
            </p:cNvGraphicFramePr>
            <p:nvPr/>
          </p:nvGraphicFramePr>
          <p:xfrm>
            <a:off x="5292725" y="2565400"/>
            <a:ext cx="1982788" cy="746125"/>
          </p:xfrm>
          <a:graphic>
            <a:graphicData uri="http://schemas.openxmlformats.org/presentationml/2006/ole">
              <p:oleObj spid="_x0000_s21509" name="Photo Editor Photo" r:id="rId7" imgW="3790476" imgH="1428949" progId="">
                <p:embed/>
              </p:oleObj>
            </a:graphicData>
          </a:graphic>
        </p:graphicFrame>
        <p:pic>
          <p:nvPicPr>
            <p:cNvPr id="11" name="Picture 21" descr="PiL_CMYK.jpg"/>
            <p:cNvPicPr>
              <a:picLocks noChangeAspect="1"/>
            </p:cNvPicPr>
            <p:nvPr/>
          </p:nvPicPr>
          <p:blipFill>
            <a:blip r:embed="rId8"/>
            <a:srcRect l="10001" t="14354" r="9999" b="13875"/>
            <a:stretch>
              <a:fillRect/>
            </a:stretch>
          </p:blipFill>
          <p:spPr bwMode="auto">
            <a:xfrm>
              <a:off x="7380288" y="2781300"/>
              <a:ext cx="1143000" cy="714375"/>
            </a:xfrm>
            <a:prstGeom prst="rect">
              <a:avLst/>
            </a:prstGeom>
            <a:noFill/>
            <a:ln w="9525">
              <a:noFill/>
              <a:miter lim="800000"/>
              <a:headEnd/>
              <a:tailEnd/>
            </a:ln>
          </p:spPr>
        </p:pic>
        <p:pic>
          <p:nvPicPr>
            <p:cNvPr id="12" name="Picture 26" descr="NEW 2005 IDM LOGO BLUE RGB.jpg"/>
            <p:cNvPicPr>
              <a:picLocks noChangeAspect="1"/>
            </p:cNvPicPr>
            <p:nvPr/>
          </p:nvPicPr>
          <p:blipFill>
            <a:blip r:embed="rId9"/>
            <a:srcRect/>
            <a:stretch>
              <a:fillRect/>
            </a:stretch>
          </p:blipFill>
          <p:spPr bwMode="auto">
            <a:xfrm>
              <a:off x="6516688" y="4581525"/>
              <a:ext cx="1177925" cy="798513"/>
            </a:xfrm>
            <a:prstGeom prst="rect">
              <a:avLst/>
            </a:prstGeom>
            <a:noFill/>
            <a:ln w="9525">
              <a:noFill/>
              <a:miter lim="800000"/>
              <a:headEnd/>
              <a:tailEnd/>
            </a:ln>
          </p:spPr>
        </p:pic>
        <p:pic>
          <p:nvPicPr>
            <p:cNvPr id="13" name="Picture 19" descr="CIH_cmyk.jpg"/>
            <p:cNvPicPr>
              <a:picLocks noChangeAspect="1"/>
            </p:cNvPicPr>
            <p:nvPr/>
          </p:nvPicPr>
          <p:blipFill>
            <a:blip r:embed="rId10"/>
            <a:srcRect/>
            <a:stretch>
              <a:fillRect/>
            </a:stretch>
          </p:blipFill>
          <p:spPr bwMode="auto">
            <a:xfrm>
              <a:off x="7956550" y="4508500"/>
              <a:ext cx="793750" cy="793750"/>
            </a:xfrm>
            <a:prstGeom prst="rect">
              <a:avLst/>
            </a:prstGeom>
            <a:noFill/>
            <a:ln w="9525">
              <a:noFill/>
              <a:miter lim="800000"/>
              <a:headEnd/>
              <a:tailEnd/>
            </a:ln>
          </p:spPr>
        </p:pic>
        <p:sp>
          <p:nvSpPr>
            <p:cNvPr id="14" name="TextBox 19"/>
            <p:cNvSpPr txBox="1">
              <a:spLocks noChangeArrowheads="1"/>
            </p:cNvSpPr>
            <p:nvPr/>
          </p:nvSpPr>
          <p:spPr bwMode="auto">
            <a:xfrm>
              <a:off x="7451725" y="5373688"/>
              <a:ext cx="1295400" cy="831850"/>
            </a:xfrm>
            <a:prstGeom prst="rect">
              <a:avLst/>
            </a:prstGeom>
            <a:noFill/>
            <a:ln w="9525">
              <a:noFill/>
              <a:miter lim="800000"/>
              <a:headEnd/>
              <a:tailEnd/>
            </a:ln>
          </p:spPr>
          <p:txBody>
            <a:bodyPr>
              <a:spAutoFit/>
            </a:bodyPr>
            <a:lstStyle/>
            <a:p>
              <a:pPr algn="ctr" eaLnBrk="0" hangingPunct="0"/>
              <a:r>
                <a:rPr lang="en-GB" sz="1600" b="1"/>
                <a:t>Solicitors Regulation Authority</a:t>
              </a:r>
            </a:p>
          </p:txBody>
        </p:sp>
        <p:sp>
          <p:nvSpPr>
            <p:cNvPr id="15" name="TextBox 19"/>
            <p:cNvSpPr txBox="1">
              <a:spLocks noChangeArrowheads="1"/>
            </p:cNvSpPr>
            <p:nvPr/>
          </p:nvSpPr>
          <p:spPr bwMode="auto">
            <a:xfrm>
              <a:off x="5364163" y="3563938"/>
              <a:ext cx="1584325" cy="585787"/>
            </a:xfrm>
            <a:prstGeom prst="rect">
              <a:avLst/>
            </a:prstGeom>
            <a:noFill/>
            <a:ln w="9525">
              <a:noFill/>
              <a:miter lim="800000"/>
              <a:headEnd/>
              <a:tailEnd/>
            </a:ln>
          </p:spPr>
          <p:txBody>
            <a:bodyPr>
              <a:spAutoFit/>
            </a:bodyPr>
            <a:lstStyle/>
            <a:p>
              <a:pPr algn="ctr" eaLnBrk="0" hangingPunct="0"/>
              <a:r>
                <a:rPr lang="en-GB" sz="1600" b="1"/>
                <a:t>CIPD Centre </a:t>
              </a:r>
            </a:p>
            <a:p>
              <a:pPr algn="ctr" eaLnBrk="0" hangingPunct="0"/>
              <a:r>
                <a:rPr lang="en-GB" sz="1600" b="1"/>
                <a:t>of Excellence </a:t>
              </a:r>
            </a:p>
          </p:txBody>
        </p:sp>
        <p:pic>
          <p:nvPicPr>
            <p:cNvPr id="16" name="Picture 21" descr="CIMA 2010 - LQP_pink.JPG"/>
            <p:cNvPicPr>
              <a:picLocks noChangeAspect="1"/>
            </p:cNvPicPr>
            <p:nvPr/>
          </p:nvPicPr>
          <p:blipFill>
            <a:blip r:embed="rId11"/>
            <a:srcRect/>
            <a:stretch>
              <a:fillRect/>
            </a:stretch>
          </p:blipFill>
          <p:spPr bwMode="auto">
            <a:xfrm>
              <a:off x="7308850" y="3644900"/>
              <a:ext cx="1306513" cy="720725"/>
            </a:xfrm>
            <a:prstGeom prst="rect">
              <a:avLst/>
            </a:prstGeom>
            <a:noFill/>
            <a:ln w="9525">
              <a:noFill/>
              <a:miter lim="800000"/>
              <a:headEnd/>
              <a:tailEnd/>
            </a:ln>
          </p:spPr>
        </p:pic>
        <p:pic>
          <p:nvPicPr>
            <p:cNvPr id="17" name="Picture 22" descr="logo_basl4.gif"/>
            <p:cNvPicPr>
              <a:picLocks noChangeAspect="1"/>
            </p:cNvPicPr>
            <p:nvPr/>
          </p:nvPicPr>
          <p:blipFill>
            <a:blip r:embed="rId12"/>
            <a:srcRect/>
            <a:stretch>
              <a:fillRect/>
            </a:stretch>
          </p:blipFill>
          <p:spPr bwMode="auto">
            <a:xfrm>
              <a:off x="5364163" y="5516563"/>
              <a:ext cx="2014537" cy="635000"/>
            </a:xfrm>
            <a:prstGeom prst="rect">
              <a:avLst/>
            </a:prstGeom>
            <a:noFill/>
            <a:ln w="9525">
              <a:noFill/>
              <a:miter lim="800000"/>
              <a:headEnd/>
              <a:tailEnd/>
            </a:ln>
          </p:spPr>
        </p:pic>
        <p:pic>
          <p:nvPicPr>
            <p:cNvPr id="18" name="Picture 23" descr="Law_Society_logo-lowres.jpg"/>
            <p:cNvPicPr>
              <a:picLocks noChangeAspect="1"/>
            </p:cNvPicPr>
            <p:nvPr/>
          </p:nvPicPr>
          <p:blipFill>
            <a:blip r:embed="rId13"/>
            <a:srcRect/>
            <a:stretch>
              <a:fillRect/>
            </a:stretch>
          </p:blipFill>
          <p:spPr bwMode="auto">
            <a:xfrm>
              <a:off x="5364163" y="4437063"/>
              <a:ext cx="938212" cy="73025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418289" y="1002090"/>
            <a:ext cx="3414409" cy="3477875"/>
          </a:xfrm>
          <a:prstGeom prst="rect">
            <a:avLst/>
          </a:prstGeom>
        </p:spPr>
        <p:txBody>
          <a:bodyPr wrap="square">
            <a:spAutoFit/>
          </a:bodyPr>
          <a:lstStyle/>
          <a:p>
            <a:pPr>
              <a:buFontTx/>
              <a:buChar char="-"/>
              <a:defRPr/>
            </a:pPr>
            <a:r>
              <a:rPr lang="en-GB" altLang="zh-CN" sz="2000" b="1" dirty="0">
                <a:latin typeface="Calibri" pitchFamily="34" charset="0"/>
                <a:cs typeface="Calibri" pitchFamily="34" charset="0"/>
              </a:rPr>
              <a:t>Accounting</a:t>
            </a:r>
          </a:p>
          <a:p>
            <a:pPr>
              <a:buFontTx/>
              <a:buChar char="-"/>
              <a:defRPr/>
            </a:pPr>
            <a:r>
              <a:rPr lang="en-GB" altLang="zh-CN" sz="2000" b="1" dirty="0">
                <a:latin typeface="Calibri" pitchFamily="34" charset="0"/>
                <a:cs typeface="Calibri" pitchFamily="34" charset="0"/>
              </a:rPr>
              <a:t>ACCA/CIMA</a:t>
            </a:r>
          </a:p>
          <a:p>
            <a:pPr>
              <a:buFontTx/>
              <a:buChar char="-"/>
              <a:defRPr/>
            </a:pPr>
            <a:r>
              <a:rPr lang="en-GB" altLang="zh-CN" sz="2000" b="1" dirty="0">
                <a:latin typeface="Calibri" pitchFamily="34" charset="0"/>
                <a:cs typeface="Calibri" pitchFamily="34" charset="0"/>
              </a:rPr>
              <a:t>Advertising and Marketing</a:t>
            </a:r>
          </a:p>
          <a:p>
            <a:pPr>
              <a:buFontTx/>
              <a:buChar char="-"/>
              <a:defRPr/>
            </a:pPr>
            <a:r>
              <a:rPr lang="en-GB" altLang="zh-CN" sz="2000" b="1" dirty="0">
                <a:latin typeface="Calibri" pitchFamily="34" charset="0"/>
                <a:cs typeface="Calibri" pitchFamily="34" charset="0"/>
              </a:rPr>
              <a:t>Banking and Finance</a:t>
            </a:r>
          </a:p>
          <a:p>
            <a:pPr>
              <a:buFontTx/>
              <a:buChar char="-"/>
              <a:defRPr/>
            </a:pPr>
            <a:r>
              <a:rPr lang="en-GB" altLang="zh-CN" sz="2000" b="1" dirty="0">
                <a:latin typeface="Calibri" pitchFamily="34" charset="0"/>
                <a:cs typeface="Calibri" pitchFamily="34" charset="0"/>
              </a:rPr>
              <a:t>Business</a:t>
            </a:r>
          </a:p>
          <a:p>
            <a:pPr>
              <a:buFontTx/>
              <a:buChar char="-"/>
              <a:defRPr/>
            </a:pPr>
            <a:r>
              <a:rPr lang="en-GB" altLang="zh-CN" sz="2000" b="1" dirty="0">
                <a:latin typeface="Calibri" pitchFamily="34" charset="0"/>
                <a:cs typeface="Calibri" pitchFamily="34" charset="0"/>
              </a:rPr>
              <a:t>Economics</a:t>
            </a:r>
          </a:p>
          <a:p>
            <a:pPr>
              <a:buFontTx/>
              <a:buChar char="-"/>
              <a:defRPr/>
            </a:pPr>
            <a:r>
              <a:rPr lang="en-GB" altLang="zh-CN" sz="2000" b="1" dirty="0">
                <a:latin typeface="Calibri" pitchFamily="34" charset="0"/>
                <a:cs typeface="Calibri" pitchFamily="34" charset="0"/>
              </a:rPr>
              <a:t>Finance and Investment</a:t>
            </a:r>
          </a:p>
          <a:p>
            <a:pPr>
              <a:buFontTx/>
              <a:buChar char="-"/>
              <a:defRPr/>
            </a:pPr>
            <a:r>
              <a:rPr lang="en-GB" altLang="zh-CN" sz="2000" b="1" dirty="0">
                <a:latin typeface="Calibri" pitchFamily="34" charset="0"/>
                <a:cs typeface="Calibri" pitchFamily="34" charset="0"/>
              </a:rPr>
              <a:t>Human Resource Management</a:t>
            </a:r>
          </a:p>
          <a:p>
            <a:pPr>
              <a:buFontTx/>
              <a:buChar char="-"/>
              <a:defRPr/>
            </a:pPr>
            <a:r>
              <a:rPr lang="en-GB" altLang="zh-CN" sz="2000" b="1" dirty="0">
                <a:latin typeface="Calibri" pitchFamily="34" charset="0"/>
                <a:cs typeface="Calibri" pitchFamily="34" charset="0"/>
              </a:rPr>
              <a:t>International Business</a:t>
            </a:r>
          </a:p>
          <a:p>
            <a:pPr>
              <a:buFontTx/>
              <a:buChar char="-"/>
              <a:defRPr/>
            </a:pPr>
            <a:r>
              <a:rPr lang="en-GB" altLang="zh-CN" sz="2000" b="1" dirty="0">
                <a:latin typeface="Calibri" pitchFamily="34" charset="0"/>
                <a:cs typeface="Calibri" pitchFamily="34" charset="0"/>
              </a:rPr>
              <a:t>International </a:t>
            </a:r>
            <a:r>
              <a:rPr lang="en-GB" altLang="zh-CN" sz="2000" b="1" dirty="0" smtClean="0">
                <a:latin typeface="Calibri" pitchFamily="34" charset="0"/>
                <a:cs typeface="Calibri" pitchFamily="34" charset="0"/>
              </a:rPr>
              <a:t>Relations</a:t>
            </a:r>
            <a:endParaRPr lang="en-GB" altLang="zh-CN" sz="2000" b="1" dirty="0">
              <a:latin typeface="Calibri" pitchFamily="34" charset="0"/>
              <a:cs typeface="Calibri" pitchFamily="34" charset="0"/>
            </a:endParaRPr>
          </a:p>
        </p:txBody>
      </p:sp>
      <p:sp>
        <p:nvSpPr>
          <p:cNvPr id="4" name="Rectangle 3"/>
          <p:cNvSpPr/>
          <p:nvPr/>
        </p:nvSpPr>
        <p:spPr>
          <a:xfrm>
            <a:off x="4396901" y="1002090"/>
            <a:ext cx="3638145" cy="2923877"/>
          </a:xfrm>
          <a:prstGeom prst="rect">
            <a:avLst/>
          </a:prstGeom>
        </p:spPr>
        <p:txBody>
          <a:bodyPr wrap="square">
            <a:spAutoFit/>
          </a:bodyPr>
          <a:lstStyle/>
          <a:p>
            <a:pPr>
              <a:buFontTx/>
              <a:buChar char="-"/>
              <a:defRPr/>
            </a:pPr>
            <a:r>
              <a:rPr lang="en-GB" altLang="zh-CN" sz="2000" b="1" dirty="0" smtClean="0">
                <a:latin typeface="Calibri" pitchFamily="34" charset="0"/>
                <a:cs typeface="Calibri" pitchFamily="34" charset="0"/>
              </a:rPr>
              <a:t>Law</a:t>
            </a:r>
          </a:p>
          <a:p>
            <a:pPr>
              <a:buFontTx/>
              <a:buChar char="-"/>
              <a:defRPr/>
            </a:pPr>
            <a:r>
              <a:rPr lang="en-GB" altLang="zh-CN" sz="2000" b="1" dirty="0" smtClean="0">
                <a:latin typeface="Calibri" pitchFamily="34" charset="0"/>
                <a:cs typeface="Calibri" pitchFamily="34" charset="0"/>
              </a:rPr>
              <a:t>Management</a:t>
            </a:r>
            <a:endParaRPr lang="en-GB" altLang="zh-CN" sz="2000" b="1" dirty="0">
              <a:latin typeface="Calibri" pitchFamily="34" charset="0"/>
              <a:cs typeface="Calibri" pitchFamily="34" charset="0"/>
            </a:endParaRPr>
          </a:p>
          <a:p>
            <a:pPr>
              <a:buFontTx/>
              <a:buChar char="-"/>
              <a:defRPr/>
            </a:pPr>
            <a:r>
              <a:rPr lang="en-GB" altLang="zh-CN" b="1" dirty="0">
                <a:latin typeface="Calibri" pitchFamily="34" charset="0"/>
                <a:cs typeface="Calibri" pitchFamily="34" charset="0"/>
              </a:rPr>
              <a:t>Marketing</a:t>
            </a:r>
          </a:p>
          <a:p>
            <a:pPr>
              <a:buFontTx/>
              <a:buChar char="-"/>
              <a:defRPr/>
            </a:pPr>
            <a:r>
              <a:rPr lang="en-GB" altLang="zh-CN" b="1" dirty="0">
                <a:latin typeface="Calibri" pitchFamily="34" charset="0"/>
                <a:cs typeface="Calibri" pitchFamily="34" charset="0"/>
              </a:rPr>
              <a:t>MBA</a:t>
            </a:r>
          </a:p>
          <a:p>
            <a:pPr>
              <a:buFontTx/>
              <a:buChar char="-"/>
              <a:defRPr/>
            </a:pPr>
            <a:r>
              <a:rPr lang="en-GB" altLang="zh-CN" b="1" dirty="0">
                <a:latin typeface="Calibri" pitchFamily="34" charset="0"/>
                <a:cs typeface="Calibri" pitchFamily="34" charset="0"/>
              </a:rPr>
              <a:t>Politics and Government</a:t>
            </a:r>
          </a:p>
          <a:p>
            <a:pPr>
              <a:buFontTx/>
              <a:buChar char="-"/>
              <a:defRPr/>
            </a:pPr>
            <a:r>
              <a:rPr lang="en-GB" altLang="zh-CN" b="1" dirty="0">
                <a:latin typeface="Calibri" pitchFamily="34" charset="0"/>
                <a:cs typeface="Calibri" pitchFamily="34" charset="0"/>
              </a:rPr>
              <a:t>Project Management</a:t>
            </a:r>
          </a:p>
          <a:p>
            <a:pPr>
              <a:buFontTx/>
              <a:buChar char="-"/>
              <a:defRPr/>
            </a:pPr>
            <a:r>
              <a:rPr lang="en-GB" altLang="zh-CN" b="1" dirty="0">
                <a:latin typeface="Calibri" pitchFamily="34" charset="0"/>
                <a:cs typeface="Calibri" pitchFamily="34" charset="0"/>
              </a:rPr>
              <a:t>Public Administration</a:t>
            </a:r>
          </a:p>
          <a:p>
            <a:pPr>
              <a:buFontTx/>
              <a:buChar char="-"/>
              <a:defRPr/>
            </a:pPr>
            <a:r>
              <a:rPr lang="en-GB" altLang="zh-CN" b="1" dirty="0">
                <a:latin typeface="Calibri" pitchFamily="34" charset="0"/>
                <a:cs typeface="Calibri" pitchFamily="34" charset="0"/>
              </a:rPr>
              <a:t>Retail Management</a:t>
            </a:r>
          </a:p>
          <a:p>
            <a:pPr>
              <a:buFontTx/>
              <a:buChar char="-"/>
              <a:defRPr/>
            </a:pPr>
            <a:r>
              <a:rPr lang="en-GB" altLang="zh-CN" b="1" dirty="0">
                <a:latin typeface="Calibri" pitchFamily="34" charset="0"/>
                <a:cs typeface="Calibri" pitchFamily="34" charset="0"/>
              </a:rPr>
              <a:t>Risk Management</a:t>
            </a:r>
          </a:p>
          <a:p>
            <a:pPr>
              <a:defRPr/>
            </a:pPr>
            <a:endParaRPr lang="en-GB" altLang="zh-CN" dirty="0">
              <a:latin typeface="Calibri" pitchFamily="34" charset="0"/>
              <a:cs typeface="Calibri" pitchFamily="34" charset="0"/>
            </a:endParaRPr>
          </a:p>
        </p:txBody>
      </p:sp>
      <p:sp>
        <p:nvSpPr>
          <p:cNvPr id="5" name="Rectangle 4"/>
          <p:cNvSpPr/>
          <p:nvPr/>
        </p:nvSpPr>
        <p:spPr>
          <a:xfrm>
            <a:off x="1322961" y="262647"/>
            <a:ext cx="6712085" cy="523220"/>
          </a:xfrm>
          <a:prstGeom prst="rect">
            <a:avLst/>
          </a:prstGeom>
        </p:spPr>
        <p:txBody>
          <a:bodyPr wrap="square">
            <a:spAutoFit/>
          </a:bodyPr>
          <a:lstStyle/>
          <a:p>
            <a:r>
              <a:rPr lang="en-GB" sz="2800" b="1" dirty="0" smtClean="0">
                <a:latin typeface="Calibri" pitchFamily="34" charset="0"/>
              </a:rPr>
              <a:t>Programme and Courses : </a:t>
            </a:r>
            <a:r>
              <a:rPr lang="en-GB" sz="2400" b="1" dirty="0" smtClean="0">
                <a:latin typeface="Calibri" pitchFamily="34" charset="0"/>
              </a:rPr>
              <a:t>Business and Law</a:t>
            </a:r>
            <a:endParaRPr lang="en-GB"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257783" y="421329"/>
            <a:ext cx="8394970" cy="4722171"/>
          </a:xfrm>
          <a:prstGeom prst="rect">
            <a:avLst/>
          </a:prstGeom>
          <a:noFill/>
          <a:ln w="9525">
            <a:noFill/>
            <a:miter lim="800000"/>
            <a:headEnd/>
            <a:tailEnd/>
          </a:ln>
        </p:spPr>
      </p:pic>
      <p:sp>
        <p:nvSpPr>
          <p:cNvPr id="3" name="Rectangle 2"/>
          <p:cNvSpPr/>
          <p:nvPr/>
        </p:nvSpPr>
        <p:spPr>
          <a:xfrm>
            <a:off x="194554" y="698318"/>
            <a:ext cx="5447490" cy="3693319"/>
          </a:xfrm>
          <a:prstGeom prst="rect">
            <a:avLst/>
          </a:prstGeom>
        </p:spPr>
        <p:txBody>
          <a:bodyPr wrap="square">
            <a:spAutoFit/>
          </a:bodyPr>
          <a:lstStyle/>
          <a:p>
            <a:pPr>
              <a:buFontTx/>
              <a:buChar char="-"/>
              <a:defRPr/>
            </a:pPr>
            <a:r>
              <a:rPr lang="en-GB" altLang="zh-CN" dirty="0" smtClean="0">
                <a:latin typeface="Calibri" pitchFamily="34" charset="0"/>
                <a:cs typeface="Calibri" pitchFamily="34" charset="0"/>
              </a:rPr>
              <a:t>Computing </a:t>
            </a:r>
            <a:r>
              <a:rPr lang="en-GB" altLang="zh-CN" dirty="0">
                <a:latin typeface="Calibri" pitchFamily="34" charset="0"/>
                <a:cs typeface="Calibri" pitchFamily="34" charset="0"/>
              </a:rPr>
              <a:t>Science</a:t>
            </a:r>
          </a:p>
          <a:p>
            <a:pPr>
              <a:buFontTx/>
              <a:buChar char="-"/>
              <a:defRPr/>
            </a:pPr>
            <a:r>
              <a:rPr lang="en-GB" altLang="zh-CN" dirty="0">
                <a:latin typeface="Calibri" pitchFamily="34" charset="0"/>
                <a:cs typeface="Calibri" pitchFamily="34" charset="0"/>
              </a:rPr>
              <a:t>Electronic Engineering</a:t>
            </a:r>
          </a:p>
          <a:p>
            <a:pPr>
              <a:buFontTx/>
              <a:buChar char="-"/>
              <a:defRPr/>
            </a:pPr>
            <a:r>
              <a:rPr lang="en-GB" altLang="zh-CN" dirty="0">
                <a:latin typeface="Calibri" pitchFamily="34" charset="0"/>
                <a:cs typeface="Calibri" pitchFamily="34" charset="0"/>
              </a:rPr>
              <a:t>Energy and Sustainable Development</a:t>
            </a:r>
          </a:p>
          <a:p>
            <a:pPr>
              <a:buFontTx/>
              <a:buChar char="-"/>
              <a:defRPr/>
            </a:pPr>
            <a:r>
              <a:rPr lang="en-GB" altLang="zh-CN" dirty="0" smtClean="0">
                <a:latin typeface="Calibri" pitchFamily="34" charset="0"/>
                <a:cs typeface="Calibri" pitchFamily="34" charset="0"/>
              </a:rPr>
              <a:t>Engineering</a:t>
            </a:r>
          </a:p>
          <a:p>
            <a:pPr>
              <a:buFontTx/>
              <a:buChar char="-"/>
              <a:defRPr/>
            </a:pPr>
            <a:r>
              <a:rPr lang="en-GB" altLang="zh-CN" dirty="0" smtClean="0">
                <a:solidFill>
                  <a:srgbClr val="FF0000"/>
                </a:solidFill>
                <a:latin typeface="Calibri" pitchFamily="34" charset="0"/>
                <a:cs typeface="Calibri" pitchFamily="34" charset="0"/>
              </a:rPr>
              <a:t>Global Media</a:t>
            </a:r>
            <a:endParaRPr lang="en-GB" altLang="zh-CN" dirty="0">
              <a:solidFill>
                <a:srgbClr val="FF0000"/>
              </a:solidFill>
              <a:latin typeface="Calibri" pitchFamily="34" charset="0"/>
              <a:cs typeface="Calibri" pitchFamily="34" charset="0"/>
            </a:endParaRPr>
          </a:p>
          <a:p>
            <a:pPr>
              <a:buFontTx/>
              <a:buChar char="-"/>
              <a:defRPr/>
            </a:pPr>
            <a:r>
              <a:rPr lang="en-GB" altLang="zh-CN" dirty="0" smtClean="0">
                <a:latin typeface="Calibri" pitchFamily="34" charset="0"/>
                <a:cs typeface="Calibri" pitchFamily="34" charset="0"/>
              </a:rPr>
              <a:t>Informatics</a:t>
            </a:r>
          </a:p>
          <a:p>
            <a:pPr>
              <a:buFontTx/>
              <a:buChar char="-"/>
              <a:defRPr/>
            </a:pPr>
            <a:r>
              <a:rPr lang="en-GB" altLang="zh-CN" dirty="0" smtClean="0">
                <a:solidFill>
                  <a:srgbClr val="FF0000"/>
                </a:solidFill>
                <a:latin typeface="Calibri" pitchFamily="34" charset="0"/>
                <a:cs typeface="Calibri" pitchFamily="34" charset="0"/>
              </a:rPr>
              <a:t>International Journalism</a:t>
            </a:r>
            <a:endParaRPr lang="en-GB" altLang="zh-CN" dirty="0">
              <a:solidFill>
                <a:srgbClr val="FF0000"/>
              </a:solidFill>
              <a:latin typeface="Calibri" pitchFamily="34" charset="0"/>
              <a:cs typeface="Calibri" pitchFamily="34" charset="0"/>
            </a:endParaRPr>
          </a:p>
          <a:p>
            <a:pPr>
              <a:buFontTx/>
              <a:buChar char="-"/>
              <a:defRPr/>
            </a:pPr>
            <a:r>
              <a:rPr lang="en-GB" altLang="zh-CN" dirty="0">
                <a:latin typeface="Calibri" pitchFamily="34" charset="0"/>
                <a:cs typeface="Calibri" pitchFamily="34" charset="0"/>
              </a:rPr>
              <a:t>Mechanical and Manufacture</a:t>
            </a:r>
          </a:p>
          <a:p>
            <a:pPr>
              <a:buFontTx/>
              <a:buChar char="-"/>
              <a:defRPr/>
            </a:pPr>
            <a:r>
              <a:rPr lang="en-GB" altLang="zh-CN" dirty="0" err="1">
                <a:latin typeface="Calibri" pitchFamily="34" charset="0"/>
                <a:cs typeface="Calibri" pitchFamily="34" charset="0"/>
              </a:rPr>
              <a:t>Mechantronics</a:t>
            </a:r>
            <a:endParaRPr lang="en-GB" altLang="zh-CN" dirty="0">
              <a:latin typeface="Calibri" pitchFamily="34" charset="0"/>
              <a:cs typeface="Calibri" pitchFamily="34" charset="0"/>
            </a:endParaRPr>
          </a:p>
          <a:p>
            <a:pPr>
              <a:buFontTx/>
              <a:buChar char="-"/>
              <a:defRPr/>
            </a:pPr>
            <a:r>
              <a:rPr lang="en-GB" altLang="zh-CN" dirty="0">
                <a:latin typeface="Calibri" pitchFamily="34" charset="0"/>
                <a:cs typeface="Calibri" pitchFamily="34" charset="0"/>
              </a:rPr>
              <a:t>Media </a:t>
            </a:r>
            <a:r>
              <a:rPr lang="en-GB" altLang="zh-CN" dirty="0" smtClean="0">
                <a:solidFill>
                  <a:srgbClr val="FF0000"/>
                </a:solidFill>
                <a:latin typeface="Calibri" pitchFamily="34" charset="0"/>
                <a:cs typeface="Calibri" pitchFamily="34" charset="0"/>
              </a:rPr>
              <a:t>Production/Communication</a:t>
            </a:r>
            <a:endParaRPr lang="en-GB" altLang="zh-CN" dirty="0">
              <a:solidFill>
                <a:srgbClr val="FF0000"/>
              </a:solidFill>
              <a:latin typeface="Calibri" pitchFamily="34" charset="0"/>
              <a:cs typeface="Calibri" pitchFamily="34" charset="0"/>
            </a:endParaRPr>
          </a:p>
          <a:p>
            <a:pPr>
              <a:buFontTx/>
              <a:buChar char="-"/>
              <a:defRPr/>
            </a:pPr>
            <a:r>
              <a:rPr lang="en-GB" altLang="zh-CN" dirty="0" smtClean="0">
                <a:latin typeface="Calibri" pitchFamily="34" charset="0"/>
                <a:cs typeface="Calibri" pitchFamily="34" charset="0"/>
              </a:rPr>
              <a:t>Micro-Electronics</a:t>
            </a:r>
          </a:p>
          <a:p>
            <a:pPr>
              <a:buFontTx/>
              <a:buChar char="-"/>
              <a:defRPr/>
            </a:pPr>
            <a:r>
              <a:rPr lang="en-GB" altLang="zh-CN" dirty="0" smtClean="0">
                <a:solidFill>
                  <a:srgbClr val="FF0000"/>
                </a:solidFill>
                <a:latin typeface="Calibri" pitchFamily="34" charset="0"/>
                <a:cs typeface="Calibri" pitchFamily="34" charset="0"/>
              </a:rPr>
              <a:t>Music technology</a:t>
            </a:r>
            <a:endParaRPr lang="en-GB" altLang="zh-CN" dirty="0">
              <a:solidFill>
                <a:srgbClr val="FF0000"/>
              </a:solidFill>
              <a:latin typeface="Calibri" pitchFamily="34" charset="0"/>
              <a:cs typeface="Calibri" pitchFamily="34" charset="0"/>
            </a:endParaRPr>
          </a:p>
          <a:p>
            <a:pPr>
              <a:buFontTx/>
              <a:buChar char="-"/>
              <a:defRPr/>
            </a:pPr>
            <a:r>
              <a:rPr lang="en-GB" altLang="zh-CN" dirty="0">
                <a:latin typeface="Calibri" pitchFamily="34" charset="0"/>
                <a:cs typeface="Calibri" pitchFamily="34" charset="0"/>
              </a:rPr>
              <a:t>Software Engineering</a:t>
            </a:r>
          </a:p>
        </p:txBody>
      </p:sp>
      <p:pic>
        <p:nvPicPr>
          <p:cNvPr id="5" name="Content Placeholder 3" descr="car.jpg"/>
          <p:cNvPicPr>
            <a:picLocks noGrp="1" noChangeAspect="1"/>
          </p:cNvPicPr>
          <p:nvPr>
            <p:ph idx="1"/>
          </p:nvPr>
        </p:nvPicPr>
        <p:blipFill>
          <a:blip r:embed="rId3"/>
          <a:srcRect/>
          <a:stretch>
            <a:fillRect/>
          </a:stretch>
        </p:blipFill>
        <p:spPr>
          <a:xfrm>
            <a:off x="3939702" y="1"/>
            <a:ext cx="5204297" cy="4439375"/>
          </a:xfrm>
        </p:spPr>
      </p:pic>
      <p:sp>
        <p:nvSpPr>
          <p:cNvPr id="6" name="Rectangle 5"/>
          <p:cNvSpPr/>
          <p:nvPr/>
        </p:nvSpPr>
        <p:spPr>
          <a:xfrm>
            <a:off x="564204" y="175098"/>
            <a:ext cx="5127365" cy="523220"/>
          </a:xfrm>
          <a:prstGeom prst="rect">
            <a:avLst/>
          </a:prstGeom>
        </p:spPr>
        <p:txBody>
          <a:bodyPr wrap="square">
            <a:spAutoFit/>
          </a:bodyPr>
          <a:lstStyle/>
          <a:p>
            <a:r>
              <a:rPr lang="en-GB" sz="2800" b="1" dirty="0" smtClean="0">
                <a:latin typeface="Calibri" pitchFamily="34" charset="0"/>
              </a:rPr>
              <a:t>Faculty of Technology</a:t>
            </a:r>
            <a:endParaRPr lang="en-GB"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1381328" y="447472"/>
            <a:ext cx="4239549" cy="369332"/>
          </a:xfrm>
          <a:prstGeom prst="rect">
            <a:avLst/>
          </a:prstGeom>
        </p:spPr>
        <p:txBody>
          <a:bodyPr wrap="square">
            <a:spAutoFit/>
          </a:bodyPr>
          <a:lstStyle/>
          <a:p>
            <a:r>
              <a:rPr lang="en-GB" altLang="zh-CN" b="1" dirty="0" smtClean="0">
                <a:latin typeface="Calibri" pitchFamily="34" charset="0"/>
              </a:rPr>
              <a:t>Partnership with HP</a:t>
            </a:r>
            <a:endParaRPr lang="en-GB" dirty="0"/>
          </a:p>
        </p:txBody>
      </p:sp>
      <p:sp>
        <p:nvSpPr>
          <p:cNvPr id="4" name="Rectangle 3"/>
          <p:cNvSpPr/>
          <p:nvPr/>
        </p:nvSpPr>
        <p:spPr>
          <a:xfrm>
            <a:off x="233464" y="933855"/>
            <a:ext cx="4649821" cy="2862322"/>
          </a:xfrm>
          <a:prstGeom prst="rect">
            <a:avLst/>
          </a:prstGeom>
        </p:spPr>
        <p:txBody>
          <a:bodyPr wrap="square">
            <a:spAutoFit/>
          </a:bodyPr>
          <a:lstStyle/>
          <a:p>
            <a:pPr>
              <a:buFont typeface="Arial" pitchFamily="34" charset="0"/>
              <a:buChar char="•"/>
            </a:pPr>
            <a:r>
              <a:rPr lang="en-GB" altLang="zh-CN" dirty="0" smtClean="0">
                <a:latin typeface="Calibri" pitchFamily="34" charset="0"/>
              </a:rPr>
              <a:t> Access to Hewlett Packard Academy and Education Innovation Centre (EIC)</a:t>
            </a:r>
          </a:p>
          <a:p>
            <a:endParaRPr lang="en-GB" altLang="zh-CN" dirty="0" smtClean="0">
              <a:latin typeface="Calibri" pitchFamily="34" charset="0"/>
            </a:endParaRPr>
          </a:p>
          <a:p>
            <a:pPr>
              <a:buFont typeface="Arial" pitchFamily="34" charset="0"/>
              <a:buChar char="•"/>
            </a:pPr>
            <a:r>
              <a:rPr lang="en-GB" altLang="zh-CN" dirty="0" smtClean="0">
                <a:latin typeface="Calibri" pitchFamily="34" charset="0"/>
              </a:rPr>
              <a:t> New joint programme of BSc Business Informatics (HP)</a:t>
            </a:r>
          </a:p>
          <a:p>
            <a:endParaRPr lang="en-GB" altLang="zh-CN" dirty="0" smtClean="0">
              <a:latin typeface="Calibri" pitchFamily="34" charset="0"/>
            </a:endParaRPr>
          </a:p>
          <a:p>
            <a:pPr>
              <a:buFont typeface="Arial" pitchFamily="34" charset="0"/>
              <a:buChar char="•"/>
            </a:pPr>
            <a:r>
              <a:rPr lang="en-GB" altLang="zh-CN" dirty="0" smtClean="0">
                <a:latin typeface="Calibri" pitchFamily="34" charset="0"/>
              </a:rPr>
              <a:t> Expert mentoring and industrial professionals advice</a:t>
            </a:r>
          </a:p>
          <a:p>
            <a:endParaRPr lang="en-GB" altLang="zh-CN" dirty="0" smtClean="0">
              <a:latin typeface="Calibri" pitchFamily="34" charset="0"/>
            </a:endParaRPr>
          </a:p>
          <a:p>
            <a:pPr>
              <a:buFont typeface="Arial" pitchFamily="34" charset="0"/>
              <a:buChar char="•"/>
            </a:pPr>
            <a:r>
              <a:rPr lang="en-GB" altLang="zh-CN" dirty="0" smtClean="0">
                <a:latin typeface="Calibri" pitchFamily="34" charset="0"/>
              </a:rPr>
              <a:t> Placement opportunities</a:t>
            </a:r>
            <a:endParaRPr lang="zh-CN" altLang="en-US" dirty="0" smtClean="0">
              <a:latin typeface="Calibri" pitchFamily="34" charset="0"/>
            </a:endParaRPr>
          </a:p>
        </p:txBody>
      </p:sp>
      <p:pic>
        <p:nvPicPr>
          <p:cNvPr id="5" name="Picture 4" descr="hp-rside2"/>
          <p:cNvPicPr>
            <a:picLocks noChangeAspect="1" noChangeArrowheads="1"/>
          </p:cNvPicPr>
          <p:nvPr/>
        </p:nvPicPr>
        <p:blipFill>
          <a:blip r:embed="rId3"/>
          <a:srcRect/>
          <a:stretch>
            <a:fillRect/>
          </a:stretch>
        </p:blipFill>
        <p:spPr bwMode="auto">
          <a:xfrm>
            <a:off x="5932994" y="204281"/>
            <a:ext cx="1963738"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1147865" y="321013"/>
            <a:ext cx="4927688" cy="400110"/>
          </a:xfrm>
          <a:prstGeom prst="rect">
            <a:avLst/>
          </a:prstGeom>
        </p:spPr>
        <p:txBody>
          <a:bodyPr wrap="square">
            <a:spAutoFit/>
          </a:bodyPr>
          <a:lstStyle/>
          <a:p>
            <a:r>
              <a:rPr lang="en-GB" altLang="zh-CN" sz="2000" b="1" dirty="0" smtClean="0">
                <a:latin typeface="Calibri" pitchFamily="34" charset="0"/>
              </a:rPr>
              <a:t>Facilities (Technology Faculty)</a:t>
            </a:r>
            <a:endParaRPr lang="en-GB" sz="2000" dirty="0"/>
          </a:p>
        </p:txBody>
      </p:sp>
      <p:sp>
        <p:nvSpPr>
          <p:cNvPr id="4" name="Rectangle 3"/>
          <p:cNvSpPr/>
          <p:nvPr/>
        </p:nvSpPr>
        <p:spPr>
          <a:xfrm>
            <a:off x="223737" y="690345"/>
            <a:ext cx="5252936" cy="2092881"/>
          </a:xfrm>
          <a:prstGeom prst="rect">
            <a:avLst/>
          </a:prstGeom>
        </p:spPr>
        <p:txBody>
          <a:bodyPr wrap="square">
            <a:spAutoFit/>
          </a:bodyPr>
          <a:lstStyle/>
          <a:p>
            <a:pPr>
              <a:buFont typeface="Arial" pitchFamily="34" charset="0"/>
              <a:buChar char="•"/>
            </a:pPr>
            <a:r>
              <a:rPr lang="en-GB" altLang="zh-CN" dirty="0" smtClean="0">
                <a:latin typeface="Calibri" pitchFamily="34" charset="0"/>
              </a:rPr>
              <a:t> </a:t>
            </a:r>
            <a:r>
              <a:rPr lang="en-GB" altLang="zh-CN" sz="1600" dirty="0" smtClean="0">
                <a:latin typeface="Calibri" pitchFamily="34" charset="0"/>
              </a:rPr>
              <a:t>Computer Science Labs</a:t>
            </a:r>
          </a:p>
          <a:p>
            <a:pPr>
              <a:buFont typeface="Arial" pitchFamily="34" charset="0"/>
              <a:buChar char="•"/>
            </a:pPr>
            <a:r>
              <a:rPr lang="en-GB" altLang="zh-CN" sz="1600" dirty="0" smtClean="0">
                <a:latin typeface="Calibri" pitchFamily="34" charset="0"/>
              </a:rPr>
              <a:t> Video Editing, DVD Production and High performance   applications</a:t>
            </a:r>
          </a:p>
          <a:p>
            <a:pPr>
              <a:buFont typeface="Arial" pitchFamily="34" charset="0"/>
              <a:buChar char="•"/>
            </a:pPr>
            <a:r>
              <a:rPr lang="en-GB" altLang="zh-CN" sz="1600" dirty="0" smtClean="0">
                <a:latin typeface="Calibri" pitchFamily="34" charset="0"/>
              </a:rPr>
              <a:t> Audio, Music and Multimedia applications</a:t>
            </a:r>
          </a:p>
          <a:p>
            <a:pPr>
              <a:buFont typeface="Arial" pitchFamily="34" charset="0"/>
              <a:buChar char="•"/>
            </a:pPr>
            <a:r>
              <a:rPr lang="en-GB" altLang="zh-CN" sz="1600" dirty="0" smtClean="0">
                <a:latin typeface="Calibri" pitchFamily="34" charset="0"/>
              </a:rPr>
              <a:t> Apple Mac Computers</a:t>
            </a:r>
          </a:p>
          <a:p>
            <a:pPr>
              <a:buFont typeface="Arial" pitchFamily="34" charset="0"/>
              <a:buChar char="•"/>
            </a:pPr>
            <a:r>
              <a:rPr lang="en-GB" altLang="zh-CN" sz="1600" dirty="0" smtClean="0">
                <a:latin typeface="Calibri" pitchFamily="34" charset="0"/>
              </a:rPr>
              <a:t> Robotics-</a:t>
            </a:r>
            <a:r>
              <a:rPr lang="en-US" altLang="zh-CN" sz="1600" dirty="0" smtClean="0">
                <a:latin typeface="Calibri" pitchFamily="34" charset="0"/>
              </a:rPr>
              <a:t>Advanced Mobile</a:t>
            </a:r>
          </a:p>
          <a:p>
            <a:pPr>
              <a:buFont typeface="Arial" pitchFamily="34" charset="0"/>
              <a:buChar char="•"/>
            </a:pPr>
            <a:r>
              <a:rPr lang="en-US" altLang="zh-CN" sz="1600" dirty="0" smtClean="0">
                <a:latin typeface="Calibri" pitchFamily="34" charset="0"/>
              </a:rPr>
              <a:t> Robotics &amp; Intelligent Agents Laboratory</a:t>
            </a:r>
          </a:p>
          <a:p>
            <a:pPr>
              <a:buFont typeface="Arial" pitchFamily="34" charset="0"/>
              <a:buChar char="•"/>
            </a:pPr>
            <a:r>
              <a:rPr lang="en-US" altLang="zh-CN" sz="1600" dirty="0" smtClean="0">
                <a:latin typeface="Calibri" pitchFamily="34" charset="0"/>
              </a:rPr>
              <a:t> Video Production Labs</a:t>
            </a:r>
          </a:p>
        </p:txBody>
      </p:sp>
      <p:sp>
        <p:nvSpPr>
          <p:cNvPr id="5" name="Rectangle 4"/>
          <p:cNvSpPr/>
          <p:nvPr/>
        </p:nvSpPr>
        <p:spPr>
          <a:xfrm>
            <a:off x="5476672" y="972766"/>
            <a:ext cx="2762655" cy="1077218"/>
          </a:xfrm>
          <a:prstGeom prst="rect">
            <a:avLst/>
          </a:prstGeom>
        </p:spPr>
        <p:txBody>
          <a:bodyPr wrap="square">
            <a:spAutoFit/>
          </a:bodyPr>
          <a:lstStyle/>
          <a:p>
            <a:pPr marL="0" indent="0">
              <a:buFontTx/>
              <a:buNone/>
              <a:defRPr/>
            </a:pPr>
            <a:r>
              <a:rPr lang="en-GB" altLang="zh-CN" sz="1600" dirty="0">
                <a:latin typeface="Calibri" pitchFamily="34" charset="0"/>
                <a:cs typeface="Calibri" pitchFamily="34" charset="0"/>
              </a:rPr>
              <a:t>Creative Technology Studios:</a:t>
            </a:r>
          </a:p>
          <a:p>
            <a:pPr>
              <a:buFont typeface="Arial" pitchFamily="34" charset="0"/>
              <a:buChar char="•"/>
              <a:defRPr/>
            </a:pPr>
            <a:r>
              <a:rPr lang="en-GB" altLang="zh-CN" sz="1600" dirty="0" smtClean="0">
                <a:latin typeface="Calibri" pitchFamily="34" charset="0"/>
                <a:cs typeface="Calibri" pitchFamily="34" charset="0"/>
              </a:rPr>
              <a:t> Digital </a:t>
            </a:r>
            <a:endParaRPr lang="en-GB" altLang="zh-CN" sz="1600" dirty="0">
              <a:latin typeface="Calibri" pitchFamily="34" charset="0"/>
              <a:cs typeface="Calibri" pitchFamily="34" charset="0"/>
            </a:endParaRPr>
          </a:p>
          <a:p>
            <a:pPr>
              <a:buFont typeface="Arial" pitchFamily="34" charset="0"/>
              <a:buChar char="•"/>
              <a:defRPr/>
            </a:pPr>
            <a:r>
              <a:rPr lang="en-GB" altLang="zh-CN" sz="1600" dirty="0" smtClean="0">
                <a:latin typeface="Calibri" pitchFamily="34" charset="0"/>
                <a:cs typeface="Calibri" pitchFamily="34" charset="0"/>
              </a:rPr>
              <a:t> Film</a:t>
            </a:r>
            <a:endParaRPr lang="en-GB" altLang="zh-CN" sz="1600" dirty="0">
              <a:latin typeface="Calibri" pitchFamily="34" charset="0"/>
              <a:cs typeface="Calibri" pitchFamily="34" charset="0"/>
            </a:endParaRPr>
          </a:p>
          <a:p>
            <a:pPr>
              <a:buFont typeface="Arial" pitchFamily="34" charset="0"/>
              <a:buChar char="•"/>
              <a:defRPr/>
            </a:pPr>
            <a:r>
              <a:rPr lang="en-GB" altLang="zh-CN" sz="1600" dirty="0" smtClean="0">
                <a:latin typeface="Calibri" pitchFamily="34" charset="0"/>
                <a:cs typeface="Calibri" pitchFamily="34" charset="0"/>
              </a:rPr>
              <a:t> Games </a:t>
            </a:r>
            <a:r>
              <a:rPr lang="en-GB" altLang="zh-CN" sz="1600" dirty="0">
                <a:latin typeface="Calibri" pitchFamily="34" charset="0"/>
                <a:cs typeface="Calibri" pitchFamily="34" charset="0"/>
              </a:rPr>
              <a:t>Development</a:t>
            </a:r>
          </a:p>
        </p:txBody>
      </p:sp>
      <p:pic>
        <p:nvPicPr>
          <p:cNvPr id="6" name="Picture 4" descr="https://dmuweb.dmu.ac.uk/webimages/facilities-images/study-facilities-gallery/image-017.jpg"/>
          <p:cNvPicPr>
            <a:picLocks noChangeAspect="1" noChangeArrowheads="1"/>
          </p:cNvPicPr>
          <p:nvPr/>
        </p:nvPicPr>
        <p:blipFill>
          <a:blip r:embed="rId3"/>
          <a:srcRect/>
          <a:stretch>
            <a:fillRect/>
          </a:stretch>
        </p:blipFill>
        <p:spPr bwMode="auto">
          <a:xfrm>
            <a:off x="0" y="3001153"/>
            <a:ext cx="2160587" cy="1439862"/>
          </a:xfrm>
          <a:prstGeom prst="rect">
            <a:avLst/>
          </a:prstGeom>
          <a:noFill/>
          <a:ln w="9525">
            <a:noFill/>
            <a:miter lim="800000"/>
            <a:headEnd/>
            <a:tailEnd/>
          </a:ln>
        </p:spPr>
      </p:pic>
      <p:pic>
        <p:nvPicPr>
          <p:cNvPr id="7" name="Picture 5" descr="C:\Users\gaodahai\Desktop\laboratories-2-img.jpg"/>
          <p:cNvPicPr>
            <a:picLocks noChangeAspect="1" noChangeArrowheads="1"/>
          </p:cNvPicPr>
          <p:nvPr/>
        </p:nvPicPr>
        <p:blipFill>
          <a:blip r:embed="rId4"/>
          <a:srcRect/>
          <a:stretch>
            <a:fillRect/>
          </a:stretch>
        </p:blipFill>
        <p:spPr bwMode="auto">
          <a:xfrm>
            <a:off x="2160587" y="3001153"/>
            <a:ext cx="960437" cy="1439862"/>
          </a:xfrm>
          <a:prstGeom prst="rect">
            <a:avLst/>
          </a:prstGeom>
          <a:noFill/>
          <a:ln w="9525">
            <a:noFill/>
            <a:miter lim="800000"/>
            <a:headEnd/>
            <a:tailEnd/>
          </a:ln>
        </p:spPr>
      </p:pic>
      <p:pic>
        <p:nvPicPr>
          <p:cNvPr id="8" name="Picture 6" descr="C:\Users\gaodahai\Desktop\Laboratories2.jpg"/>
          <p:cNvPicPr>
            <a:picLocks noChangeAspect="1" noChangeArrowheads="1"/>
          </p:cNvPicPr>
          <p:nvPr/>
        </p:nvPicPr>
        <p:blipFill>
          <a:blip r:embed="rId5"/>
          <a:srcRect/>
          <a:stretch>
            <a:fillRect/>
          </a:stretch>
        </p:blipFill>
        <p:spPr bwMode="auto">
          <a:xfrm>
            <a:off x="3121023" y="3001153"/>
            <a:ext cx="1379255" cy="1449387"/>
          </a:xfrm>
          <a:prstGeom prst="rect">
            <a:avLst/>
          </a:prstGeom>
          <a:noFill/>
          <a:ln w="9525">
            <a:noFill/>
            <a:miter lim="800000"/>
            <a:headEnd/>
            <a:tailEnd/>
          </a:ln>
        </p:spPr>
      </p:pic>
      <p:pic>
        <p:nvPicPr>
          <p:cNvPr id="9" name="Picture 7" descr="C:\Users\gaodahai\Desktop\creative-technology-2-img.jpg"/>
          <p:cNvPicPr>
            <a:picLocks noChangeAspect="1" noChangeArrowheads="1"/>
          </p:cNvPicPr>
          <p:nvPr/>
        </p:nvPicPr>
        <p:blipFill>
          <a:blip r:embed="rId6"/>
          <a:srcRect/>
          <a:stretch>
            <a:fillRect/>
          </a:stretch>
        </p:blipFill>
        <p:spPr bwMode="auto">
          <a:xfrm>
            <a:off x="4500279" y="3020203"/>
            <a:ext cx="1575274" cy="1430337"/>
          </a:xfrm>
          <a:prstGeom prst="rect">
            <a:avLst/>
          </a:prstGeom>
          <a:noFill/>
          <a:ln w="9525">
            <a:noFill/>
            <a:miter lim="800000"/>
            <a:headEnd/>
            <a:tailEnd/>
          </a:ln>
        </p:spPr>
      </p:pic>
      <p:pic>
        <p:nvPicPr>
          <p:cNvPr id="10" name="Picture 13" descr="https://dmuweb.dmu.ac.uk/webimages/facilities-images/study-facilities-gallery/image-019.jpg"/>
          <p:cNvPicPr>
            <a:picLocks noChangeAspect="1" noChangeArrowheads="1"/>
          </p:cNvPicPr>
          <p:nvPr/>
        </p:nvPicPr>
        <p:blipFill>
          <a:blip r:embed="rId7"/>
          <a:srcRect/>
          <a:stretch>
            <a:fillRect/>
          </a:stretch>
        </p:blipFill>
        <p:spPr bwMode="auto">
          <a:xfrm>
            <a:off x="6956425" y="3020203"/>
            <a:ext cx="2187575" cy="1450975"/>
          </a:xfrm>
          <a:prstGeom prst="rect">
            <a:avLst/>
          </a:prstGeom>
          <a:noFill/>
          <a:ln w="9525">
            <a:noFill/>
            <a:miter lim="800000"/>
            <a:headEnd/>
            <a:tailEnd/>
          </a:ln>
        </p:spPr>
      </p:pic>
      <p:pic>
        <p:nvPicPr>
          <p:cNvPr id="11" name="Picture 11" descr="laboratories-1-img"/>
          <p:cNvPicPr>
            <a:picLocks noChangeAspect="1" noChangeArrowheads="1"/>
          </p:cNvPicPr>
          <p:nvPr/>
        </p:nvPicPr>
        <p:blipFill>
          <a:blip r:embed="rId8"/>
          <a:srcRect/>
          <a:stretch>
            <a:fillRect/>
          </a:stretch>
        </p:blipFill>
        <p:spPr bwMode="auto">
          <a:xfrm>
            <a:off x="6003925" y="3042428"/>
            <a:ext cx="95250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642025" y="437745"/>
            <a:ext cx="6757841" cy="461665"/>
          </a:xfrm>
          <a:prstGeom prst="rect">
            <a:avLst/>
          </a:prstGeom>
        </p:spPr>
        <p:txBody>
          <a:bodyPr wrap="square">
            <a:spAutoFit/>
          </a:bodyPr>
          <a:lstStyle/>
          <a:p>
            <a:r>
              <a:rPr lang="en-GB" sz="2400" b="1" dirty="0" smtClean="0">
                <a:latin typeface="Calibri" pitchFamily="34" charset="0"/>
              </a:rPr>
              <a:t>Programme and Courses : Technology</a:t>
            </a:r>
            <a:endParaRPr lang="en-GB" sz="2400" dirty="0"/>
          </a:p>
        </p:txBody>
      </p:sp>
      <p:sp>
        <p:nvSpPr>
          <p:cNvPr id="4" name="Rectangle 3"/>
          <p:cNvSpPr/>
          <p:nvPr/>
        </p:nvSpPr>
        <p:spPr>
          <a:xfrm>
            <a:off x="476656" y="1140589"/>
            <a:ext cx="4007796" cy="2862322"/>
          </a:xfrm>
          <a:prstGeom prst="rect">
            <a:avLst/>
          </a:prstGeom>
        </p:spPr>
        <p:txBody>
          <a:bodyPr wrap="square">
            <a:spAutoFit/>
          </a:bodyPr>
          <a:lstStyle/>
          <a:p>
            <a:pPr>
              <a:buFont typeface="Arial" pitchFamily="34" charset="0"/>
              <a:buChar char="•"/>
              <a:defRPr/>
            </a:pPr>
            <a:r>
              <a:rPr lang="en-GB" altLang="zh-CN" dirty="0" smtClean="0">
                <a:latin typeface="Calibri" pitchFamily="34" charset="0"/>
              </a:rPr>
              <a:t>  Animation Design</a:t>
            </a:r>
            <a:endParaRPr lang="en-GB" altLang="zh-CN" dirty="0">
              <a:latin typeface="Calibri" pitchFamily="34" charset="0"/>
            </a:endParaRPr>
          </a:p>
          <a:p>
            <a:pPr>
              <a:buFont typeface="Arial" pitchFamily="34" charset="0"/>
              <a:buChar char="•"/>
              <a:defRPr/>
            </a:pPr>
            <a:r>
              <a:rPr lang="en-GB" altLang="zh-CN" dirty="0" smtClean="0">
                <a:latin typeface="Calibri" pitchFamily="34" charset="0"/>
              </a:rPr>
              <a:t>  Audio </a:t>
            </a:r>
            <a:r>
              <a:rPr lang="en-GB" altLang="zh-CN" dirty="0">
                <a:latin typeface="Calibri" pitchFamily="34" charset="0"/>
              </a:rPr>
              <a:t>Recording Technology</a:t>
            </a:r>
          </a:p>
          <a:p>
            <a:pPr>
              <a:buFont typeface="Arial" pitchFamily="34" charset="0"/>
              <a:buChar char="•"/>
              <a:defRPr/>
            </a:pPr>
            <a:r>
              <a:rPr lang="en-GB" altLang="zh-CN" dirty="0" smtClean="0">
                <a:latin typeface="Calibri" pitchFamily="34" charset="0"/>
                <a:cs typeface="Calibri" pitchFamily="34" charset="0"/>
              </a:rPr>
              <a:t>  Artificial </a:t>
            </a:r>
            <a:r>
              <a:rPr lang="en-GB" altLang="zh-CN" dirty="0">
                <a:latin typeface="Calibri" pitchFamily="34" charset="0"/>
                <a:cs typeface="Calibri" pitchFamily="34" charset="0"/>
              </a:rPr>
              <a:t>Intelligence with Robotics</a:t>
            </a:r>
          </a:p>
          <a:p>
            <a:pPr>
              <a:buFont typeface="Arial" pitchFamily="34" charset="0"/>
              <a:buChar char="•"/>
              <a:defRPr/>
            </a:pPr>
            <a:r>
              <a:rPr lang="en-GB" altLang="zh-CN" dirty="0" smtClean="0">
                <a:latin typeface="Calibri" pitchFamily="34" charset="0"/>
                <a:cs typeface="Calibri" pitchFamily="34" charset="0"/>
              </a:rPr>
              <a:t>  Business </a:t>
            </a:r>
            <a:r>
              <a:rPr lang="en-GB" altLang="zh-CN" dirty="0">
                <a:latin typeface="Calibri" pitchFamily="34" charset="0"/>
                <a:cs typeface="Calibri" pitchFamily="34" charset="0"/>
              </a:rPr>
              <a:t>Information Systems</a:t>
            </a:r>
          </a:p>
          <a:p>
            <a:pPr>
              <a:buFont typeface="Arial" pitchFamily="34" charset="0"/>
              <a:buChar char="•"/>
              <a:defRPr/>
            </a:pPr>
            <a:r>
              <a:rPr lang="en-GB" altLang="zh-CN" dirty="0" smtClean="0">
                <a:latin typeface="Calibri" pitchFamily="34" charset="0"/>
              </a:rPr>
              <a:t>  Communication </a:t>
            </a:r>
            <a:r>
              <a:rPr lang="en-GB" altLang="zh-CN" dirty="0">
                <a:latin typeface="Calibri" pitchFamily="34" charset="0"/>
              </a:rPr>
              <a:t>Technology</a:t>
            </a:r>
          </a:p>
          <a:p>
            <a:pPr>
              <a:buFont typeface="Arial" pitchFamily="34" charset="0"/>
              <a:buChar char="•"/>
              <a:defRPr/>
            </a:pPr>
            <a:r>
              <a:rPr lang="en-GB" altLang="zh-CN" dirty="0" smtClean="0">
                <a:latin typeface="Calibri" pitchFamily="34" charset="0"/>
                <a:cs typeface="Calibri" pitchFamily="34" charset="0"/>
              </a:rPr>
              <a:t>  Computer </a:t>
            </a:r>
            <a:r>
              <a:rPr lang="en-GB" altLang="zh-CN" dirty="0">
                <a:latin typeface="Calibri" pitchFamily="34" charset="0"/>
                <a:cs typeface="Calibri" pitchFamily="34" charset="0"/>
              </a:rPr>
              <a:t>Games Programming</a:t>
            </a:r>
          </a:p>
          <a:p>
            <a:pPr>
              <a:buFont typeface="Arial" pitchFamily="34" charset="0"/>
              <a:buChar char="•"/>
              <a:defRPr/>
            </a:pPr>
            <a:r>
              <a:rPr lang="en-GB" altLang="zh-CN" dirty="0" smtClean="0">
                <a:latin typeface="Calibri" pitchFamily="34" charset="0"/>
                <a:cs typeface="Calibri" pitchFamily="34" charset="0"/>
              </a:rPr>
              <a:t>  Computer </a:t>
            </a:r>
            <a:r>
              <a:rPr lang="en-GB" altLang="zh-CN" dirty="0">
                <a:latin typeface="Calibri" pitchFamily="34" charset="0"/>
                <a:cs typeface="Calibri" pitchFamily="34" charset="0"/>
              </a:rPr>
              <a:t>Sciences</a:t>
            </a:r>
          </a:p>
          <a:p>
            <a:pPr>
              <a:buFont typeface="Arial" pitchFamily="34" charset="0"/>
              <a:buChar char="•"/>
              <a:defRPr/>
            </a:pPr>
            <a:r>
              <a:rPr lang="en-GB" altLang="zh-CN" dirty="0" smtClean="0">
                <a:latin typeface="Calibri" pitchFamily="34" charset="0"/>
                <a:cs typeface="Calibri" pitchFamily="34" charset="0"/>
              </a:rPr>
              <a:t>  Cyber </a:t>
            </a:r>
            <a:r>
              <a:rPr lang="en-GB" altLang="zh-CN" dirty="0">
                <a:latin typeface="Calibri" pitchFamily="34" charset="0"/>
                <a:cs typeface="Calibri" pitchFamily="34" charset="0"/>
              </a:rPr>
              <a:t>Security</a:t>
            </a:r>
          </a:p>
          <a:p>
            <a:pPr>
              <a:buFont typeface="Arial" pitchFamily="34" charset="0"/>
              <a:buChar char="•"/>
              <a:defRPr/>
            </a:pPr>
            <a:r>
              <a:rPr lang="en-GB" altLang="zh-CN" dirty="0" smtClean="0">
                <a:latin typeface="Calibri" pitchFamily="34" charset="0"/>
              </a:rPr>
              <a:t>  Energy </a:t>
            </a:r>
            <a:r>
              <a:rPr lang="en-GB" altLang="zh-CN" dirty="0">
                <a:latin typeface="Calibri" pitchFamily="34" charset="0"/>
              </a:rPr>
              <a:t>Sustainability and Management</a:t>
            </a:r>
          </a:p>
          <a:p>
            <a:pPr>
              <a:buFont typeface="Arial" pitchFamily="34" charset="0"/>
              <a:buChar char="•"/>
              <a:defRPr/>
            </a:pPr>
            <a:r>
              <a:rPr lang="en-GB" altLang="zh-CN" dirty="0" smtClean="0">
                <a:latin typeface="Calibri" pitchFamily="34" charset="0"/>
              </a:rPr>
              <a:t>  Engineering</a:t>
            </a:r>
            <a:endParaRPr lang="en-GB" altLang="zh-CN" dirty="0">
              <a:latin typeface="Calibri" pitchFamily="34" charset="0"/>
            </a:endParaRPr>
          </a:p>
        </p:txBody>
      </p:sp>
      <p:sp>
        <p:nvSpPr>
          <p:cNvPr id="5" name="Rectangle 4"/>
          <p:cNvSpPr/>
          <p:nvPr/>
        </p:nvSpPr>
        <p:spPr>
          <a:xfrm>
            <a:off x="4357990" y="1417588"/>
            <a:ext cx="4036980" cy="2585323"/>
          </a:xfrm>
          <a:prstGeom prst="rect">
            <a:avLst/>
          </a:prstGeom>
        </p:spPr>
        <p:txBody>
          <a:bodyPr wrap="square">
            <a:spAutoFit/>
          </a:bodyPr>
          <a:lstStyle/>
          <a:p>
            <a:pPr marL="0" indent="0">
              <a:buFont typeface="Arial" pitchFamily="34" charset="0"/>
              <a:buChar char="•"/>
            </a:pPr>
            <a:r>
              <a:rPr lang="en-GB" altLang="zh-CN" sz="1800" dirty="0" smtClean="0">
                <a:latin typeface="Calibri" pitchFamily="34" charset="0"/>
              </a:rPr>
              <a:t>  Forensic Computing</a:t>
            </a:r>
          </a:p>
          <a:p>
            <a:pPr marL="0" indent="0">
              <a:buFont typeface="Arial" pitchFamily="34" charset="0"/>
              <a:buChar char="•"/>
            </a:pPr>
            <a:r>
              <a:rPr lang="en-GB" altLang="zh-CN" dirty="0" smtClean="0">
                <a:latin typeface="Calibri" pitchFamily="34" charset="0"/>
              </a:rPr>
              <a:t>  Game Art Design  </a:t>
            </a:r>
          </a:p>
          <a:p>
            <a:pPr marL="0" indent="0">
              <a:buFont typeface="Arial" pitchFamily="34" charset="0"/>
              <a:buChar char="•"/>
            </a:pPr>
            <a:r>
              <a:rPr lang="en-GB" altLang="zh-CN" sz="1800" dirty="0" smtClean="0">
                <a:latin typeface="Calibri" pitchFamily="34" charset="0"/>
              </a:rPr>
              <a:t>  Graphic Design   </a:t>
            </a:r>
          </a:p>
          <a:p>
            <a:pPr marL="0" indent="0">
              <a:buFont typeface="Arial" pitchFamily="34" charset="0"/>
              <a:buChar char="•"/>
            </a:pPr>
            <a:r>
              <a:rPr lang="en-GB" altLang="zh-CN" sz="1800" dirty="0" smtClean="0">
                <a:latin typeface="Calibri" pitchFamily="34" charset="0"/>
              </a:rPr>
              <a:t>  Multimedia Computing</a:t>
            </a:r>
          </a:p>
          <a:p>
            <a:pPr marL="0" indent="0">
              <a:buFont typeface="Arial" pitchFamily="34" charset="0"/>
              <a:buChar char="•"/>
            </a:pPr>
            <a:r>
              <a:rPr lang="en-GB" altLang="zh-CN" sz="1800" dirty="0" smtClean="0">
                <a:latin typeface="Calibri" pitchFamily="34" charset="0"/>
              </a:rPr>
              <a:t>  Mechanical Engineering</a:t>
            </a:r>
          </a:p>
          <a:p>
            <a:pPr marL="0" indent="0">
              <a:buFont typeface="Arial" pitchFamily="34" charset="0"/>
              <a:buChar char="•"/>
            </a:pPr>
            <a:r>
              <a:rPr lang="en-GB" altLang="zh-CN" dirty="0">
                <a:latin typeface="Calibri" pitchFamily="34" charset="0"/>
              </a:rPr>
              <a:t> </a:t>
            </a:r>
            <a:r>
              <a:rPr lang="en-GB" altLang="zh-CN" sz="1800" dirty="0" smtClean="0">
                <a:latin typeface="Calibri" pitchFamily="34" charset="0"/>
              </a:rPr>
              <a:t> </a:t>
            </a:r>
            <a:r>
              <a:rPr lang="en-GB" altLang="zh-CN" sz="1800" dirty="0" err="1" smtClean="0">
                <a:latin typeface="Calibri" pitchFamily="34" charset="0"/>
              </a:rPr>
              <a:t>Mechantronics</a:t>
            </a:r>
            <a:endParaRPr lang="en-GB" altLang="zh-CN" sz="1800" dirty="0" smtClean="0">
              <a:latin typeface="Calibri" pitchFamily="34" charset="0"/>
            </a:endParaRPr>
          </a:p>
          <a:p>
            <a:pPr marL="0" indent="0">
              <a:buFont typeface="Arial" pitchFamily="34" charset="0"/>
              <a:buChar char="•"/>
            </a:pPr>
            <a:r>
              <a:rPr lang="en-GB" altLang="zh-CN" dirty="0">
                <a:latin typeface="Calibri" pitchFamily="34" charset="0"/>
              </a:rPr>
              <a:t> </a:t>
            </a:r>
            <a:r>
              <a:rPr lang="en-GB" altLang="zh-CN" sz="1800" dirty="0" smtClean="0">
                <a:latin typeface="Calibri" pitchFamily="34" charset="0"/>
              </a:rPr>
              <a:t> Music Technology</a:t>
            </a:r>
          </a:p>
          <a:p>
            <a:pPr marL="0" indent="0">
              <a:buFont typeface="Arial" pitchFamily="34" charset="0"/>
              <a:buChar char="•"/>
            </a:pPr>
            <a:r>
              <a:rPr lang="en-GB" altLang="zh-CN" dirty="0">
                <a:latin typeface="Calibri" pitchFamily="34" charset="0"/>
              </a:rPr>
              <a:t> </a:t>
            </a:r>
            <a:r>
              <a:rPr lang="en-GB" altLang="zh-CN" dirty="0" smtClean="0">
                <a:latin typeface="Calibri" pitchFamily="34" charset="0"/>
              </a:rPr>
              <a:t> </a:t>
            </a:r>
            <a:r>
              <a:rPr lang="en-GB" altLang="zh-CN" sz="1800" dirty="0" smtClean="0">
                <a:latin typeface="Calibri" pitchFamily="34" charset="0"/>
              </a:rPr>
              <a:t>Radio Production and  Technology</a:t>
            </a:r>
          </a:p>
          <a:p>
            <a:pPr marL="0" indent="0">
              <a:buFont typeface="Arial" pitchFamily="34" charset="0"/>
              <a:buChar char="•"/>
            </a:pPr>
            <a:r>
              <a:rPr lang="en-GB" altLang="zh-CN" dirty="0">
                <a:latin typeface="Calibri" pitchFamily="34" charset="0"/>
              </a:rPr>
              <a:t> </a:t>
            </a:r>
            <a:r>
              <a:rPr lang="en-GB" altLang="zh-CN" dirty="0" smtClean="0">
                <a:latin typeface="Calibri" pitchFamily="34" charset="0"/>
              </a:rPr>
              <a:t> </a:t>
            </a:r>
            <a:r>
              <a:rPr lang="en-GB" altLang="zh-CN" sz="1800" dirty="0" smtClean="0">
                <a:latin typeface="Calibri" pitchFamily="34" charset="0"/>
              </a:rPr>
              <a:t>Software Engineering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437745" y="515247"/>
            <a:ext cx="8365787" cy="2484976"/>
          </a:xfrm>
          <a:prstGeom prst="rect">
            <a:avLst/>
          </a:prstGeom>
        </p:spPr>
        <p:txBody>
          <a:bodyPr wrap="square">
            <a:spAutoFit/>
          </a:bodyPr>
          <a:lstStyle/>
          <a:p>
            <a:pPr>
              <a:lnSpc>
                <a:spcPct val="80000"/>
              </a:lnSpc>
              <a:buFont typeface="Arial" pitchFamily="34" charset="0"/>
              <a:buChar char="•"/>
            </a:pPr>
            <a:r>
              <a:rPr lang="en-GB" altLang="zh-TW" sz="1400" dirty="0" smtClean="0">
                <a:latin typeface="Calibri" pitchFamily="34" charset="0"/>
              </a:rPr>
              <a:t>  </a:t>
            </a:r>
            <a:r>
              <a:rPr lang="en-GB" altLang="zh-TW" dirty="0" smtClean="0">
                <a:latin typeface="Calibri" pitchFamily="34" charset="0"/>
              </a:rPr>
              <a:t>One of the oldest institutions in the UK responsible for the education and training of </a:t>
            </a:r>
            <a:r>
              <a:rPr lang="en-GB" altLang="zh-TW" b="1" dirty="0" smtClean="0">
                <a:latin typeface="Calibri" pitchFamily="34" charset="0"/>
              </a:rPr>
              <a:t>pharmacists</a:t>
            </a:r>
            <a:endParaRPr lang="en-GB" altLang="zh-TW" dirty="0" smtClean="0">
              <a:latin typeface="Calibri" pitchFamily="34" charset="0"/>
            </a:endParaRPr>
          </a:p>
          <a:p>
            <a:pPr>
              <a:lnSpc>
                <a:spcPct val="80000"/>
              </a:lnSpc>
            </a:pPr>
            <a:endParaRPr lang="en-GB" altLang="zh-TW" dirty="0" smtClean="0">
              <a:latin typeface="Calibri" pitchFamily="34" charset="0"/>
            </a:endParaRPr>
          </a:p>
          <a:p>
            <a:pPr>
              <a:lnSpc>
                <a:spcPct val="80000"/>
              </a:lnSpc>
              <a:buFont typeface="Arial" pitchFamily="34" charset="0"/>
              <a:buChar char="•"/>
            </a:pPr>
            <a:r>
              <a:rPr lang="en-GB" altLang="zh-TW" dirty="0" smtClean="0">
                <a:latin typeface="Calibri" pitchFamily="34" charset="0"/>
              </a:rPr>
              <a:t>  Internationally recognised research in the area of </a:t>
            </a:r>
            <a:r>
              <a:rPr lang="en-GB" altLang="zh-TW" b="1" dirty="0" smtClean="0">
                <a:latin typeface="Calibri" pitchFamily="34" charset="0"/>
              </a:rPr>
              <a:t>science</a:t>
            </a:r>
            <a:r>
              <a:rPr lang="en-GB" altLang="zh-TW" dirty="0" smtClean="0">
                <a:latin typeface="Calibri" pitchFamily="34" charset="0"/>
              </a:rPr>
              <a:t> and </a:t>
            </a:r>
            <a:r>
              <a:rPr lang="en-GB" altLang="zh-TW" b="1" dirty="0" smtClean="0">
                <a:latin typeface="Calibri" pitchFamily="34" charset="0"/>
              </a:rPr>
              <a:t>social sciences</a:t>
            </a:r>
          </a:p>
          <a:p>
            <a:pPr>
              <a:lnSpc>
                <a:spcPct val="80000"/>
              </a:lnSpc>
            </a:pPr>
            <a:endParaRPr lang="en-GB" altLang="zh-TW" dirty="0" smtClean="0">
              <a:latin typeface="Calibri" pitchFamily="34" charset="0"/>
            </a:endParaRPr>
          </a:p>
          <a:p>
            <a:pPr>
              <a:lnSpc>
                <a:spcPct val="80000"/>
              </a:lnSpc>
              <a:buFont typeface="Arial" pitchFamily="34" charset="0"/>
              <a:buChar char="•"/>
            </a:pPr>
            <a:r>
              <a:rPr lang="en-GB" altLang="zh-TW" dirty="0" smtClean="0">
                <a:latin typeface="Calibri" pitchFamily="34" charset="0"/>
              </a:rPr>
              <a:t>  Courses in </a:t>
            </a:r>
            <a:r>
              <a:rPr lang="en-GB" altLang="zh-TW" b="1" dirty="0" smtClean="0">
                <a:latin typeface="Calibri" pitchFamily="34" charset="0"/>
              </a:rPr>
              <a:t>nursing and midwifery </a:t>
            </a:r>
            <a:r>
              <a:rPr lang="en-GB" altLang="zh-TW" dirty="0" smtClean="0">
                <a:latin typeface="Calibri" pitchFamily="34" charset="0"/>
              </a:rPr>
              <a:t> - commended by the Nursing and  Midwifery Council (NMC)</a:t>
            </a:r>
          </a:p>
          <a:p>
            <a:pPr>
              <a:lnSpc>
                <a:spcPct val="80000"/>
              </a:lnSpc>
            </a:pPr>
            <a:endParaRPr lang="en-GB" altLang="zh-TW" dirty="0" smtClean="0">
              <a:latin typeface="Calibri" pitchFamily="34" charset="0"/>
            </a:endParaRPr>
          </a:p>
          <a:p>
            <a:pPr>
              <a:lnSpc>
                <a:spcPct val="80000"/>
              </a:lnSpc>
              <a:buFont typeface="Arial" pitchFamily="34" charset="0"/>
              <a:buChar char="•"/>
            </a:pPr>
            <a:r>
              <a:rPr lang="en-GB" altLang="zh-TW" dirty="0" smtClean="0">
                <a:latin typeface="Calibri" pitchFamily="34" charset="0"/>
              </a:rPr>
              <a:t>  Strong links with the </a:t>
            </a:r>
            <a:r>
              <a:rPr lang="en-GB" altLang="zh-TW" b="1" dirty="0" smtClean="0">
                <a:latin typeface="Calibri" pitchFamily="34" charset="0"/>
              </a:rPr>
              <a:t>National Health Service (NHS) –accredited by professional bodies</a:t>
            </a:r>
          </a:p>
          <a:p>
            <a:pPr>
              <a:lnSpc>
                <a:spcPct val="80000"/>
              </a:lnSpc>
            </a:pPr>
            <a:endParaRPr lang="en-GB" altLang="zh-TW" sz="1400" dirty="0" smtClean="0">
              <a:latin typeface="Calibri" pitchFamily="34" charset="0"/>
            </a:endParaRPr>
          </a:p>
        </p:txBody>
      </p:sp>
      <p:sp>
        <p:nvSpPr>
          <p:cNvPr id="4" name="Rectangle 3"/>
          <p:cNvSpPr/>
          <p:nvPr/>
        </p:nvSpPr>
        <p:spPr>
          <a:xfrm>
            <a:off x="1634248" y="145914"/>
            <a:ext cx="4389432" cy="400110"/>
          </a:xfrm>
          <a:prstGeom prst="rect">
            <a:avLst/>
          </a:prstGeom>
        </p:spPr>
        <p:txBody>
          <a:bodyPr wrap="square">
            <a:spAutoFit/>
          </a:bodyPr>
          <a:lstStyle/>
          <a:p>
            <a:r>
              <a:rPr lang="en-GB" sz="2000" b="1" dirty="0" smtClean="0"/>
              <a:t>Health and Life Sciences</a:t>
            </a:r>
            <a:endParaRPr lang="en-GB" sz="2000" dirty="0"/>
          </a:p>
        </p:txBody>
      </p:sp>
      <p:pic>
        <p:nvPicPr>
          <p:cNvPr id="5" name="Picture 6" descr="Hawthorn 2.JPG"/>
          <p:cNvPicPr>
            <a:picLocks noChangeAspect="1"/>
          </p:cNvPicPr>
          <p:nvPr/>
        </p:nvPicPr>
        <p:blipFill>
          <a:blip r:embed="rId3"/>
          <a:srcRect/>
          <a:stretch>
            <a:fillRect/>
          </a:stretch>
        </p:blipFill>
        <p:spPr bwMode="auto">
          <a:xfrm>
            <a:off x="136187" y="2503485"/>
            <a:ext cx="1994170" cy="1726318"/>
          </a:xfrm>
          <a:prstGeom prst="rect">
            <a:avLst/>
          </a:prstGeom>
          <a:noFill/>
          <a:ln w="9525">
            <a:noFill/>
            <a:miter lim="800000"/>
            <a:headEnd/>
            <a:tailEnd/>
          </a:ln>
        </p:spPr>
      </p:pic>
      <p:pic>
        <p:nvPicPr>
          <p:cNvPr id="6" name="Picture 2" descr="C:\Users\dhough01\AppData\Local\Microsoft\Windows\Temporary Internet Files\Content.Outlook\I93EXNBA\IMG_0455.jpg"/>
          <p:cNvPicPr>
            <a:picLocks noChangeAspect="1" noChangeArrowheads="1"/>
          </p:cNvPicPr>
          <p:nvPr/>
        </p:nvPicPr>
        <p:blipFill>
          <a:blip r:embed="rId4"/>
          <a:srcRect/>
          <a:stretch>
            <a:fillRect/>
          </a:stretch>
        </p:blipFill>
        <p:spPr bwMode="auto">
          <a:xfrm>
            <a:off x="2256817" y="2503484"/>
            <a:ext cx="3365770" cy="1726319"/>
          </a:xfrm>
          <a:prstGeom prst="rect">
            <a:avLst/>
          </a:prstGeom>
          <a:noFill/>
          <a:ln w="9525">
            <a:noFill/>
            <a:miter lim="800000"/>
            <a:headEnd/>
            <a:tailEnd/>
          </a:ln>
        </p:spPr>
      </p:pic>
      <p:pic>
        <p:nvPicPr>
          <p:cNvPr id="7" name="Picture 15" descr="Pharmaceutical_tech_0303"/>
          <p:cNvPicPr>
            <a:picLocks noGrp="1" noChangeAspect="1" noChangeArrowheads="1"/>
          </p:cNvPicPr>
          <p:nvPr>
            <p:ph idx="1"/>
          </p:nvPr>
        </p:nvPicPr>
        <p:blipFill>
          <a:blip r:embed="rId5"/>
          <a:srcRect/>
          <a:stretch>
            <a:fillRect/>
          </a:stretch>
        </p:blipFill>
        <p:spPr>
          <a:xfrm>
            <a:off x="5749047" y="2503485"/>
            <a:ext cx="3200399" cy="1726318"/>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7600" y="0"/>
            <a:ext cx="4353025" cy="5143500"/>
          </a:xfrm>
          <a:prstGeom prst="rect">
            <a:avLst/>
          </a:prstGeom>
        </p:spPr>
      </p:pic>
      <p:sp>
        <p:nvSpPr>
          <p:cNvPr id="3" name="TextBox 2"/>
          <p:cNvSpPr txBox="1"/>
          <p:nvPr/>
        </p:nvSpPr>
        <p:spPr>
          <a:xfrm>
            <a:off x="366103" y="503479"/>
            <a:ext cx="1876279" cy="2585323"/>
          </a:xfrm>
          <a:prstGeom prst="rect">
            <a:avLst/>
          </a:prstGeom>
          <a:noFill/>
        </p:spPr>
        <p:txBody>
          <a:bodyPr wrap="square" rtlCol="0">
            <a:spAutoFit/>
          </a:bodyPr>
          <a:lstStyle/>
          <a:p>
            <a:r>
              <a:rPr lang="en-US" dirty="0" smtClean="0"/>
              <a:t>Diabetes costs the NHS £1m per hour.</a:t>
            </a:r>
          </a:p>
          <a:p>
            <a:r>
              <a:rPr lang="en-US" dirty="0" smtClean="0"/>
              <a:t>Prof Joan Taylor has created an artificial pancreas and won a top award this year.</a:t>
            </a:r>
            <a:endParaRPr lang="en-US" dirty="0"/>
          </a:p>
        </p:txBody>
      </p:sp>
      <p:pic>
        <p:nvPicPr>
          <p:cNvPr id="4" name="Picture 3"/>
          <p:cNvPicPr>
            <a:picLocks noChangeAspect="1"/>
          </p:cNvPicPr>
          <p:nvPr/>
        </p:nvPicPr>
        <p:blipFill>
          <a:blip r:embed="rId3"/>
          <a:stretch>
            <a:fillRect/>
          </a:stretch>
        </p:blipFill>
        <p:spPr>
          <a:xfrm>
            <a:off x="2387600" y="0"/>
            <a:ext cx="4353025" cy="5143500"/>
          </a:xfrm>
          <a:prstGeom prst="rect">
            <a:avLst/>
          </a:prstGeom>
        </p:spPr>
      </p:pic>
    </p:spTree>
    <p:extLst>
      <p:ext uri="{BB962C8B-B14F-4D97-AF65-F5344CB8AC3E}">
        <p14:creationId xmlns="" xmlns:p14="http://schemas.microsoft.com/office/powerpoint/2010/main" val="2924771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82102" y="1595336"/>
            <a:ext cx="4114800" cy="2308324"/>
          </a:xfrm>
          <a:prstGeom prst="rect">
            <a:avLst/>
          </a:prstGeom>
        </p:spPr>
        <p:txBody>
          <a:bodyPr wrap="square">
            <a:spAutoFit/>
          </a:bodyPr>
          <a:lstStyle/>
          <a:p>
            <a:pPr>
              <a:buFont typeface="Arial" pitchFamily="34" charset="0"/>
              <a:buChar char="•"/>
            </a:pPr>
            <a:r>
              <a:rPr lang="en-GB" altLang="zh-CN" dirty="0" smtClean="0">
                <a:latin typeface="Calibri" pitchFamily="34" charset="0"/>
              </a:rPr>
              <a:t>  Central location, east midlands region</a:t>
            </a:r>
          </a:p>
          <a:p>
            <a:pPr>
              <a:buFont typeface="Arial" pitchFamily="34" charset="0"/>
              <a:buChar char="•"/>
            </a:pPr>
            <a:endParaRPr lang="en-GB" altLang="zh-CN" dirty="0">
              <a:latin typeface="Calibri" pitchFamily="34" charset="0"/>
            </a:endParaRPr>
          </a:p>
          <a:p>
            <a:pPr>
              <a:buFont typeface="Arial" pitchFamily="34" charset="0"/>
              <a:buChar char="•"/>
            </a:pPr>
            <a:r>
              <a:rPr lang="en-GB" altLang="zh-CN" dirty="0" smtClean="0">
                <a:latin typeface="Calibri" pitchFamily="34" charset="0"/>
              </a:rPr>
              <a:t>  70 minutes by train to London</a:t>
            </a:r>
          </a:p>
          <a:p>
            <a:pPr>
              <a:buFont typeface="Arial" pitchFamily="34" charset="0"/>
              <a:buChar char="•"/>
            </a:pPr>
            <a:endParaRPr lang="en-GB" altLang="zh-CN" dirty="0" smtClean="0">
              <a:latin typeface="Calibri" pitchFamily="34" charset="0"/>
            </a:endParaRPr>
          </a:p>
          <a:p>
            <a:pPr>
              <a:buFont typeface="Arial" pitchFamily="34" charset="0"/>
              <a:buChar char="•"/>
            </a:pPr>
            <a:r>
              <a:rPr lang="en-GB" altLang="zh-CN" dirty="0" smtClean="0">
                <a:latin typeface="Calibri" pitchFamily="34" charset="0"/>
              </a:rPr>
              <a:t>  Easy to travel to other UK cities </a:t>
            </a:r>
          </a:p>
          <a:p>
            <a:pPr>
              <a:buFont typeface="Arial" pitchFamily="34" charset="0"/>
              <a:buChar char="•"/>
            </a:pPr>
            <a:endParaRPr lang="en-GB" altLang="zh-CN" dirty="0" smtClean="0">
              <a:latin typeface="Calibri" pitchFamily="34" charset="0"/>
            </a:endParaRPr>
          </a:p>
          <a:p>
            <a:pPr>
              <a:buFont typeface="Arial" pitchFamily="34" charset="0"/>
              <a:buChar char="•"/>
            </a:pPr>
            <a:r>
              <a:rPr lang="en-GB" altLang="zh-CN" dirty="0" smtClean="0">
                <a:latin typeface="Calibri" pitchFamily="34" charset="0"/>
              </a:rPr>
              <a:t>  Only 3 hours to Paris by </a:t>
            </a:r>
            <a:r>
              <a:rPr lang="en-GB" altLang="zh-CN" dirty="0" err="1" smtClean="0">
                <a:latin typeface="Calibri" pitchFamily="34" charset="0"/>
              </a:rPr>
              <a:t>Eurostar</a:t>
            </a:r>
            <a:r>
              <a:rPr lang="en-GB" altLang="zh-CN" dirty="0" smtClean="0">
                <a:latin typeface="Calibri" pitchFamily="34" charset="0"/>
              </a:rPr>
              <a:t> train</a:t>
            </a:r>
          </a:p>
          <a:p>
            <a:pPr>
              <a:buFont typeface="Arial" pitchFamily="34" charset="0"/>
              <a:buChar char="•"/>
            </a:pPr>
            <a:endParaRPr lang="en-GB" altLang="zh-CN" dirty="0" smtClean="0">
              <a:latin typeface="Calibri" pitchFamily="34" charset="0"/>
            </a:endParaRPr>
          </a:p>
        </p:txBody>
      </p:sp>
      <p:sp>
        <p:nvSpPr>
          <p:cNvPr id="4" name="Rectangle 3"/>
          <p:cNvSpPr/>
          <p:nvPr/>
        </p:nvSpPr>
        <p:spPr>
          <a:xfrm>
            <a:off x="525293" y="418287"/>
            <a:ext cx="5225683" cy="461665"/>
          </a:xfrm>
          <a:prstGeom prst="rect">
            <a:avLst/>
          </a:prstGeom>
        </p:spPr>
        <p:txBody>
          <a:bodyPr wrap="square">
            <a:spAutoFit/>
          </a:bodyPr>
          <a:lstStyle/>
          <a:p>
            <a:r>
              <a:rPr lang="en-GB" sz="2400" b="1" dirty="0" smtClean="0">
                <a:latin typeface="Calibri" pitchFamily="34" charset="0"/>
              </a:rPr>
              <a:t>Location of DMU - Leicester City</a:t>
            </a:r>
            <a:endParaRPr lang="en-GB" sz="2400" dirty="0"/>
          </a:p>
        </p:txBody>
      </p:sp>
      <p:grpSp>
        <p:nvGrpSpPr>
          <p:cNvPr id="5" name="Group 1028"/>
          <p:cNvGrpSpPr>
            <a:grpSpLocks/>
          </p:cNvGrpSpPr>
          <p:nvPr/>
        </p:nvGrpSpPr>
        <p:grpSpPr bwMode="auto">
          <a:xfrm>
            <a:off x="4931923" y="233464"/>
            <a:ext cx="4017523" cy="3825139"/>
            <a:chOff x="921" y="357"/>
            <a:chExt cx="3320" cy="3166"/>
          </a:xfrm>
        </p:grpSpPr>
        <p:pic>
          <p:nvPicPr>
            <p:cNvPr id="6" name="Picture 1029" descr="UKMAP_small"/>
            <p:cNvPicPr>
              <a:picLocks noChangeAspect="1" noChangeArrowheads="1"/>
            </p:cNvPicPr>
            <p:nvPr/>
          </p:nvPicPr>
          <p:blipFill>
            <a:blip r:embed="rId3"/>
            <a:srcRect/>
            <a:stretch>
              <a:fillRect/>
            </a:stretch>
          </p:blipFill>
          <p:spPr bwMode="auto">
            <a:xfrm>
              <a:off x="921" y="357"/>
              <a:ext cx="2793" cy="3166"/>
            </a:xfrm>
            <a:prstGeom prst="rect">
              <a:avLst/>
            </a:prstGeom>
            <a:noFill/>
            <a:ln w="9525">
              <a:noFill/>
              <a:miter lim="800000"/>
              <a:headEnd/>
              <a:tailEnd/>
            </a:ln>
          </p:spPr>
        </p:pic>
        <p:sp>
          <p:nvSpPr>
            <p:cNvPr id="7" name="Oval 1030"/>
            <p:cNvSpPr>
              <a:spLocks noChangeArrowheads="1"/>
            </p:cNvSpPr>
            <p:nvPr/>
          </p:nvSpPr>
          <p:spPr bwMode="auto">
            <a:xfrm>
              <a:off x="3198" y="2614"/>
              <a:ext cx="318" cy="317"/>
            </a:xfrm>
            <a:prstGeom prst="ellipse">
              <a:avLst/>
            </a:prstGeom>
            <a:noFill/>
            <a:ln w="9525">
              <a:solidFill>
                <a:schemeClr val="tx1"/>
              </a:solidFill>
              <a:round/>
              <a:headEnd/>
              <a:tailEnd/>
            </a:ln>
          </p:spPr>
          <p:txBody>
            <a:bodyPr wrap="none" anchor="ctr"/>
            <a:lstStyle/>
            <a:p>
              <a:endParaRPr lang="en-GB" altLang="zh-TW" sz="2800"/>
            </a:p>
          </p:txBody>
        </p:sp>
        <p:sp>
          <p:nvSpPr>
            <p:cNvPr id="8" name="Oval 1031"/>
            <p:cNvSpPr>
              <a:spLocks noChangeArrowheads="1"/>
            </p:cNvSpPr>
            <p:nvPr/>
          </p:nvSpPr>
          <p:spPr bwMode="auto">
            <a:xfrm>
              <a:off x="3107" y="2523"/>
              <a:ext cx="499" cy="499"/>
            </a:xfrm>
            <a:prstGeom prst="ellipse">
              <a:avLst/>
            </a:prstGeom>
            <a:noFill/>
            <a:ln w="9525">
              <a:solidFill>
                <a:schemeClr val="tx1"/>
              </a:solidFill>
              <a:round/>
              <a:headEnd/>
              <a:tailEnd/>
            </a:ln>
          </p:spPr>
          <p:txBody>
            <a:bodyPr wrap="none" anchor="ctr"/>
            <a:lstStyle/>
            <a:p>
              <a:endParaRPr lang="en-GB" altLang="zh-TW" sz="2800"/>
            </a:p>
          </p:txBody>
        </p:sp>
        <p:sp>
          <p:nvSpPr>
            <p:cNvPr id="9" name="Text Box 1032"/>
            <p:cNvSpPr txBox="1">
              <a:spLocks noChangeArrowheads="1"/>
            </p:cNvSpPr>
            <p:nvPr/>
          </p:nvSpPr>
          <p:spPr bwMode="auto">
            <a:xfrm>
              <a:off x="3334" y="2478"/>
              <a:ext cx="907" cy="266"/>
            </a:xfrm>
            <a:prstGeom prst="rect">
              <a:avLst/>
            </a:prstGeom>
            <a:noFill/>
            <a:ln w="9525">
              <a:noFill/>
              <a:miter lim="800000"/>
              <a:headEnd/>
              <a:tailEnd/>
            </a:ln>
          </p:spPr>
          <p:txBody>
            <a:bodyPr>
              <a:spAutoFit/>
            </a:bodyPr>
            <a:lstStyle/>
            <a:p>
              <a:pPr>
                <a:spcBef>
                  <a:spcPct val="50000"/>
                </a:spcBef>
              </a:pPr>
              <a:r>
                <a:rPr lang="en-GB" altLang="zh-TW" sz="1600" b="1"/>
                <a:t>Leicester</a:t>
              </a:r>
              <a:endParaRPr lang="en-US" altLang="zh-TW" sz="1600" b="1"/>
            </a:p>
          </p:txBody>
        </p:sp>
        <p:sp>
          <p:nvSpPr>
            <p:cNvPr id="10" name="Text Box 1033"/>
            <p:cNvSpPr txBox="1">
              <a:spLocks noChangeArrowheads="1"/>
            </p:cNvSpPr>
            <p:nvPr/>
          </p:nvSpPr>
          <p:spPr bwMode="auto">
            <a:xfrm>
              <a:off x="3107" y="3203"/>
              <a:ext cx="907" cy="266"/>
            </a:xfrm>
            <a:prstGeom prst="rect">
              <a:avLst/>
            </a:prstGeom>
            <a:noFill/>
            <a:ln w="9525">
              <a:noFill/>
              <a:miter lim="800000"/>
              <a:headEnd/>
              <a:tailEnd/>
            </a:ln>
          </p:spPr>
          <p:txBody>
            <a:bodyPr>
              <a:spAutoFit/>
            </a:bodyPr>
            <a:lstStyle/>
            <a:p>
              <a:pPr>
                <a:spcBef>
                  <a:spcPct val="50000"/>
                </a:spcBef>
              </a:pPr>
              <a:r>
                <a:rPr lang="en-GB" altLang="zh-TW" sz="1600"/>
                <a:t>London</a:t>
              </a:r>
              <a:endParaRPr lang="en-US" altLang="zh-TW" sz="1600"/>
            </a:p>
          </p:txBody>
        </p:sp>
        <p:sp>
          <p:nvSpPr>
            <p:cNvPr id="11" name="Oval 1034"/>
            <p:cNvSpPr>
              <a:spLocks noChangeArrowheads="1"/>
            </p:cNvSpPr>
            <p:nvPr/>
          </p:nvSpPr>
          <p:spPr bwMode="auto">
            <a:xfrm>
              <a:off x="3016" y="2432"/>
              <a:ext cx="680" cy="681"/>
            </a:xfrm>
            <a:prstGeom prst="ellipse">
              <a:avLst/>
            </a:prstGeom>
            <a:noFill/>
            <a:ln w="9525">
              <a:solidFill>
                <a:schemeClr val="tx1"/>
              </a:solidFill>
              <a:round/>
              <a:headEnd/>
              <a:tailEnd/>
            </a:ln>
          </p:spPr>
          <p:txBody>
            <a:bodyPr wrap="none" anchor="ctr"/>
            <a:lstStyle/>
            <a:p>
              <a:endParaRPr lang="en-GB" altLang="zh-TW" sz="2800"/>
            </a:p>
          </p:txBody>
        </p:sp>
        <p:sp>
          <p:nvSpPr>
            <p:cNvPr id="12" name="Oval 1035"/>
            <p:cNvSpPr>
              <a:spLocks noChangeArrowheads="1"/>
            </p:cNvSpPr>
            <p:nvPr/>
          </p:nvSpPr>
          <p:spPr bwMode="auto">
            <a:xfrm>
              <a:off x="3379" y="3158"/>
              <a:ext cx="91" cy="91"/>
            </a:xfrm>
            <a:prstGeom prst="ellipse">
              <a:avLst/>
            </a:prstGeom>
            <a:solidFill>
              <a:schemeClr val="accent1"/>
            </a:solidFill>
            <a:ln w="9525">
              <a:solidFill>
                <a:schemeClr val="tx1"/>
              </a:solidFill>
              <a:round/>
              <a:headEnd/>
              <a:tailEnd/>
            </a:ln>
          </p:spPr>
          <p:txBody>
            <a:bodyPr wrap="none" anchor="ctr"/>
            <a:lstStyle/>
            <a:p>
              <a:endParaRPr lang="en-GB" altLang="zh-TW" sz="2800"/>
            </a:p>
          </p:txBody>
        </p:sp>
        <p:sp>
          <p:nvSpPr>
            <p:cNvPr id="13" name="Oval 1036"/>
            <p:cNvSpPr>
              <a:spLocks noChangeArrowheads="1"/>
            </p:cNvSpPr>
            <p:nvPr/>
          </p:nvSpPr>
          <p:spPr bwMode="auto">
            <a:xfrm>
              <a:off x="3288" y="2704"/>
              <a:ext cx="136" cy="136"/>
            </a:xfrm>
            <a:prstGeom prst="ellipse">
              <a:avLst/>
            </a:prstGeom>
            <a:solidFill>
              <a:schemeClr val="accent1"/>
            </a:solidFill>
            <a:ln w="9525">
              <a:solidFill>
                <a:schemeClr val="tx1"/>
              </a:solidFill>
              <a:round/>
              <a:headEnd/>
              <a:tailEnd/>
            </a:ln>
          </p:spPr>
          <p:txBody>
            <a:bodyPr wrap="none" anchor="ctr"/>
            <a:lstStyle/>
            <a:p>
              <a:endParaRPr lang="en-GB" altLang="zh-TW" sz="2800"/>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59924" y="516842"/>
            <a:ext cx="4173166" cy="3785652"/>
          </a:xfrm>
          <a:prstGeom prst="rect">
            <a:avLst/>
          </a:prstGeom>
        </p:spPr>
        <p:txBody>
          <a:bodyPr wrap="square">
            <a:spAutoFit/>
          </a:bodyPr>
          <a:lstStyle/>
          <a:p>
            <a:pPr>
              <a:buFont typeface="Arial" pitchFamily="34" charset="0"/>
              <a:buChar char="•"/>
            </a:pPr>
            <a:r>
              <a:rPr lang="en-GB" altLang="zh-CN" sz="1600" dirty="0" smtClean="0">
                <a:latin typeface="Calibri" pitchFamily="34" charset="0"/>
              </a:rPr>
              <a:t>  </a:t>
            </a:r>
            <a:r>
              <a:rPr lang="en-GB" altLang="zh-CN" sz="2000" dirty="0" smtClean="0">
                <a:latin typeface="Calibri" pitchFamily="34" charset="0"/>
              </a:rPr>
              <a:t>Applied Criminology</a:t>
            </a:r>
          </a:p>
          <a:p>
            <a:pPr>
              <a:buFont typeface="Arial" pitchFamily="34" charset="0"/>
              <a:buChar char="•"/>
            </a:pPr>
            <a:r>
              <a:rPr lang="en-GB" altLang="zh-CN" sz="2000" dirty="0" smtClean="0">
                <a:latin typeface="Calibri" pitchFamily="34" charset="0"/>
              </a:rPr>
              <a:t>  Biomedical Science</a:t>
            </a:r>
          </a:p>
          <a:p>
            <a:pPr>
              <a:buFont typeface="Arial" pitchFamily="34" charset="0"/>
              <a:buChar char="•"/>
            </a:pPr>
            <a:r>
              <a:rPr lang="en-GB" altLang="zh-CN" sz="2000" dirty="0" smtClean="0">
                <a:latin typeface="Calibri" pitchFamily="34" charset="0"/>
              </a:rPr>
              <a:t>  Criminology</a:t>
            </a:r>
          </a:p>
          <a:p>
            <a:pPr>
              <a:buFont typeface="Arial" pitchFamily="34" charset="0"/>
              <a:buChar char="•"/>
            </a:pPr>
            <a:r>
              <a:rPr lang="en-GB" altLang="zh-CN" sz="2000" dirty="0" smtClean="0">
                <a:latin typeface="Calibri" pitchFamily="34" charset="0"/>
              </a:rPr>
              <a:t>  Audiology</a:t>
            </a:r>
          </a:p>
          <a:p>
            <a:pPr>
              <a:buFont typeface="Arial" pitchFamily="34" charset="0"/>
              <a:buChar char="•"/>
            </a:pPr>
            <a:r>
              <a:rPr lang="en-GB" altLang="zh-CN" sz="2000" dirty="0" smtClean="0">
                <a:latin typeface="Calibri" pitchFamily="34" charset="0"/>
              </a:rPr>
              <a:t>  Education Studies with Languages</a:t>
            </a:r>
          </a:p>
          <a:p>
            <a:pPr>
              <a:buFont typeface="Arial" pitchFamily="34" charset="0"/>
              <a:buChar char="•"/>
            </a:pPr>
            <a:r>
              <a:rPr lang="en-GB" altLang="zh-CN" sz="2000" dirty="0" smtClean="0">
                <a:latin typeface="Calibri" pitchFamily="34" charset="0"/>
              </a:rPr>
              <a:t>  Forensic Science</a:t>
            </a:r>
          </a:p>
          <a:p>
            <a:pPr>
              <a:buFont typeface="Arial" pitchFamily="34" charset="0"/>
              <a:buChar char="•"/>
            </a:pPr>
            <a:r>
              <a:rPr lang="en-GB" altLang="zh-CN" sz="2000" dirty="0" smtClean="0">
                <a:latin typeface="Calibri" pitchFamily="34" charset="0"/>
              </a:rPr>
              <a:t>  Health and Community Development  Studies     Health Psychology</a:t>
            </a:r>
          </a:p>
          <a:p>
            <a:pPr>
              <a:buFont typeface="Arial" pitchFamily="34" charset="0"/>
              <a:buChar char="•"/>
            </a:pPr>
            <a:r>
              <a:rPr lang="en-GB" altLang="zh-CN" sz="2000" dirty="0" smtClean="0">
                <a:latin typeface="Calibri" pitchFamily="34" charset="0"/>
              </a:rPr>
              <a:t>  Health Studies</a:t>
            </a:r>
          </a:p>
          <a:p>
            <a:pPr>
              <a:buFont typeface="Arial" pitchFamily="34" charset="0"/>
              <a:buChar char="•"/>
            </a:pPr>
            <a:r>
              <a:rPr lang="en-GB" altLang="zh-CN" sz="2000" dirty="0" smtClean="0">
                <a:latin typeface="Calibri" pitchFamily="34" charset="0"/>
              </a:rPr>
              <a:t>  Human Communication</a:t>
            </a:r>
          </a:p>
          <a:p>
            <a:pPr>
              <a:buFont typeface="Arial" pitchFamily="34" charset="0"/>
              <a:buChar char="•"/>
            </a:pPr>
            <a:r>
              <a:rPr lang="en-GB" altLang="zh-CN" sz="2000" dirty="0" smtClean="0">
                <a:latin typeface="Calibri" pitchFamily="34" charset="0"/>
              </a:rPr>
              <a:t>  Medical Science</a:t>
            </a:r>
          </a:p>
        </p:txBody>
      </p:sp>
      <p:sp>
        <p:nvSpPr>
          <p:cNvPr id="4" name="Rectangle 3"/>
          <p:cNvSpPr/>
          <p:nvPr/>
        </p:nvSpPr>
        <p:spPr>
          <a:xfrm>
            <a:off x="4533090" y="758757"/>
            <a:ext cx="4255310" cy="3477875"/>
          </a:xfrm>
          <a:prstGeom prst="rect">
            <a:avLst/>
          </a:prstGeom>
        </p:spPr>
        <p:txBody>
          <a:bodyPr wrap="square">
            <a:spAutoFit/>
          </a:bodyPr>
          <a:lstStyle/>
          <a:p>
            <a:pPr>
              <a:buFont typeface="Arial" pitchFamily="34" charset="0"/>
              <a:buChar char="•"/>
            </a:pPr>
            <a:r>
              <a:rPr lang="en-GB" altLang="zh-CN" dirty="0" smtClean="0">
                <a:latin typeface="Calibri" pitchFamily="34" charset="0"/>
              </a:rPr>
              <a:t>  </a:t>
            </a:r>
            <a:r>
              <a:rPr lang="en-GB" altLang="zh-CN" sz="2000" dirty="0" smtClean="0">
                <a:latin typeface="Calibri" pitchFamily="34" charset="0"/>
              </a:rPr>
              <a:t>Midwifery</a:t>
            </a:r>
          </a:p>
          <a:p>
            <a:pPr>
              <a:buFont typeface="Arial" pitchFamily="34" charset="0"/>
              <a:buChar char="•"/>
            </a:pPr>
            <a:r>
              <a:rPr lang="en-GB" altLang="zh-CN" sz="2000" dirty="0" smtClean="0">
                <a:latin typeface="Calibri" pitchFamily="34" charset="0"/>
              </a:rPr>
              <a:t>  Nursing</a:t>
            </a:r>
          </a:p>
          <a:p>
            <a:pPr>
              <a:buFont typeface="Arial" pitchFamily="34" charset="0"/>
              <a:buChar char="•"/>
            </a:pPr>
            <a:r>
              <a:rPr lang="en-GB" altLang="zh-CN" sz="2000" dirty="0" smtClean="0">
                <a:latin typeface="Calibri" pitchFamily="34" charset="0"/>
              </a:rPr>
              <a:t>  Pharmacy</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Pharmaceutical Biotechnology</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Pharmaceutical Sciences</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Pharmaceutical Quality by Design</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Psychology</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Psychological Well-Being</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Social Work</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Sociology</a:t>
            </a:r>
          </a:p>
          <a:p>
            <a:pPr>
              <a:buFont typeface="Arial" pitchFamily="34" charset="0"/>
              <a:buChar char="•"/>
            </a:pPr>
            <a:r>
              <a:rPr lang="en-GB" altLang="zh-CN" sz="2000" dirty="0">
                <a:latin typeface="Calibri" pitchFamily="34" charset="0"/>
              </a:rPr>
              <a:t> </a:t>
            </a:r>
            <a:r>
              <a:rPr lang="en-GB" altLang="zh-CN" sz="2000" dirty="0" smtClean="0">
                <a:latin typeface="Calibri" pitchFamily="34" charset="0"/>
              </a:rPr>
              <a:t> Youth and Community Development</a:t>
            </a:r>
            <a:endParaRPr lang="en-GB" altLang="zh-CN" sz="2000" dirty="0">
              <a:latin typeface="Calibri" pitchFamily="34" charset="0"/>
            </a:endParaRPr>
          </a:p>
        </p:txBody>
      </p:sp>
      <p:sp>
        <p:nvSpPr>
          <p:cNvPr id="5" name="Rectangle 4"/>
          <p:cNvSpPr/>
          <p:nvPr/>
        </p:nvSpPr>
        <p:spPr>
          <a:xfrm>
            <a:off x="2042810" y="116732"/>
            <a:ext cx="5069190" cy="400110"/>
          </a:xfrm>
          <a:prstGeom prst="rect">
            <a:avLst/>
          </a:prstGeom>
        </p:spPr>
        <p:txBody>
          <a:bodyPr wrap="square">
            <a:spAutoFit/>
          </a:bodyPr>
          <a:lstStyle/>
          <a:p>
            <a:r>
              <a:rPr lang="en-GB" sz="2000" b="1" dirty="0" smtClean="0"/>
              <a:t>Health and Life Sciences - Courses</a:t>
            </a:r>
            <a:endParaRPr lang="en-GB"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TextBox 17"/>
          <p:cNvSpPr txBox="1">
            <a:spLocks noChangeArrowheads="1"/>
          </p:cNvSpPr>
          <p:nvPr/>
        </p:nvSpPr>
        <p:spPr bwMode="auto">
          <a:xfrm>
            <a:off x="0" y="513566"/>
            <a:ext cx="9396920" cy="3970318"/>
          </a:xfrm>
          <a:prstGeom prst="rect">
            <a:avLst/>
          </a:prstGeom>
          <a:solidFill>
            <a:schemeClr val="tx1"/>
          </a:solidFill>
          <a:ln w="9525">
            <a:noFill/>
            <a:miter lim="800000"/>
            <a:headEnd/>
            <a:tailEnd/>
          </a:ln>
        </p:spPr>
        <p:txBody>
          <a:bodyPr wrap="square">
            <a:spAutoFit/>
          </a:bodyPr>
          <a:lstStyle/>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a:p>
            <a:pPr eaLnBrk="0" hangingPunct="0"/>
            <a:endParaRPr lang="en-GB"/>
          </a:p>
        </p:txBody>
      </p:sp>
      <p:pic>
        <p:nvPicPr>
          <p:cNvPr id="4" name="Picture 7" descr="hsbc"/>
          <p:cNvPicPr>
            <a:picLocks noChangeAspect="1" noChangeArrowheads="1"/>
          </p:cNvPicPr>
          <p:nvPr/>
        </p:nvPicPr>
        <p:blipFill>
          <a:blip r:embed="rId3"/>
          <a:srcRect/>
          <a:stretch>
            <a:fillRect/>
          </a:stretch>
        </p:blipFill>
        <p:spPr bwMode="auto">
          <a:xfrm>
            <a:off x="331787" y="3595688"/>
            <a:ext cx="1379538" cy="503238"/>
          </a:xfrm>
          <a:prstGeom prst="rect">
            <a:avLst/>
          </a:prstGeom>
          <a:noFill/>
          <a:ln w="9525">
            <a:noFill/>
            <a:miter lim="800000"/>
            <a:headEnd/>
            <a:tailEnd/>
          </a:ln>
        </p:spPr>
      </p:pic>
      <p:pic>
        <p:nvPicPr>
          <p:cNvPr id="5" name="Picture 21" descr="xin_561205051014093327292"/>
          <p:cNvPicPr>
            <a:picLocks noChangeAspect="1" noChangeArrowheads="1"/>
          </p:cNvPicPr>
          <p:nvPr/>
        </p:nvPicPr>
        <p:blipFill>
          <a:blip r:embed="rId4"/>
          <a:srcRect/>
          <a:stretch>
            <a:fillRect/>
          </a:stretch>
        </p:blipFill>
        <p:spPr bwMode="auto">
          <a:xfrm>
            <a:off x="2317750" y="2387084"/>
            <a:ext cx="774700" cy="773113"/>
          </a:xfrm>
          <a:prstGeom prst="rect">
            <a:avLst/>
          </a:prstGeom>
          <a:noFill/>
          <a:ln w="9525">
            <a:noFill/>
            <a:miter lim="800000"/>
            <a:headEnd/>
            <a:tailEnd/>
          </a:ln>
        </p:spPr>
      </p:pic>
      <p:pic>
        <p:nvPicPr>
          <p:cNvPr id="6" name="Picture 7" descr="audi-black.jpg"/>
          <p:cNvPicPr>
            <a:picLocks noChangeAspect="1"/>
          </p:cNvPicPr>
          <p:nvPr/>
        </p:nvPicPr>
        <p:blipFill>
          <a:blip r:embed="rId5"/>
          <a:srcRect/>
          <a:stretch>
            <a:fillRect/>
          </a:stretch>
        </p:blipFill>
        <p:spPr bwMode="auto">
          <a:xfrm>
            <a:off x="2380457" y="583406"/>
            <a:ext cx="1243012" cy="769937"/>
          </a:xfrm>
          <a:prstGeom prst="rect">
            <a:avLst/>
          </a:prstGeom>
          <a:noFill/>
          <a:ln w="9525">
            <a:noFill/>
            <a:miter lim="800000"/>
            <a:headEnd/>
            <a:tailEnd/>
          </a:ln>
        </p:spPr>
      </p:pic>
      <p:pic>
        <p:nvPicPr>
          <p:cNvPr id="7" name="Picture 20" descr="http://t3.gstatic.com/images?q=tbn:ANd9GcTcea9UA4pogfjCs3kgc-82Xw4nPVDdvhmT8mqpI5CfD7ikjHOczg"/>
          <p:cNvPicPr>
            <a:picLocks noChangeAspect="1" noChangeArrowheads="1"/>
          </p:cNvPicPr>
          <p:nvPr/>
        </p:nvPicPr>
        <p:blipFill>
          <a:blip r:embed="rId6"/>
          <a:srcRect/>
          <a:stretch>
            <a:fillRect/>
          </a:stretch>
        </p:blipFill>
        <p:spPr bwMode="auto">
          <a:xfrm>
            <a:off x="2317750" y="3490913"/>
            <a:ext cx="1368425" cy="493712"/>
          </a:xfrm>
          <a:prstGeom prst="rect">
            <a:avLst/>
          </a:prstGeom>
          <a:noFill/>
          <a:ln w="9525">
            <a:noFill/>
            <a:miter lim="800000"/>
            <a:headEnd/>
            <a:tailEnd/>
          </a:ln>
        </p:spPr>
      </p:pic>
      <p:pic>
        <p:nvPicPr>
          <p:cNvPr id="8" name="Picture 22" descr="0812032130451"/>
          <p:cNvPicPr>
            <a:picLocks noChangeAspect="1" noChangeArrowheads="1"/>
          </p:cNvPicPr>
          <p:nvPr/>
        </p:nvPicPr>
        <p:blipFill>
          <a:blip r:embed="rId7"/>
          <a:srcRect/>
          <a:stretch>
            <a:fillRect/>
          </a:stretch>
        </p:blipFill>
        <p:spPr bwMode="auto">
          <a:xfrm>
            <a:off x="331787" y="2035691"/>
            <a:ext cx="1082675" cy="720725"/>
          </a:xfrm>
          <a:prstGeom prst="rect">
            <a:avLst/>
          </a:prstGeom>
          <a:noFill/>
          <a:ln w="9525">
            <a:noFill/>
            <a:miter lim="800000"/>
            <a:headEnd/>
            <a:tailEnd/>
          </a:ln>
        </p:spPr>
      </p:pic>
      <p:pic>
        <p:nvPicPr>
          <p:cNvPr id="9" name="Picture 23" descr="Diva-Transcription-Services-Client-List-Barclays"/>
          <p:cNvPicPr>
            <a:picLocks noChangeAspect="1" noChangeArrowheads="1"/>
          </p:cNvPicPr>
          <p:nvPr/>
        </p:nvPicPr>
        <p:blipFill>
          <a:blip r:embed="rId8"/>
          <a:srcRect/>
          <a:stretch>
            <a:fillRect/>
          </a:stretch>
        </p:blipFill>
        <p:spPr bwMode="auto">
          <a:xfrm>
            <a:off x="5435600" y="3800476"/>
            <a:ext cx="1768475" cy="596900"/>
          </a:xfrm>
          <a:prstGeom prst="rect">
            <a:avLst/>
          </a:prstGeom>
          <a:noFill/>
          <a:ln w="9525">
            <a:noFill/>
            <a:miter lim="800000"/>
            <a:headEnd/>
            <a:tailEnd/>
          </a:ln>
        </p:spPr>
      </p:pic>
      <p:pic>
        <p:nvPicPr>
          <p:cNvPr id="11" name="Picture 8" descr="Habitat_UK-black.jpg"/>
          <p:cNvPicPr>
            <a:picLocks noChangeAspect="1"/>
          </p:cNvPicPr>
          <p:nvPr/>
        </p:nvPicPr>
        <p:blipFill>
          <a:blip r:embed="rId9"/>
          <a:srcRect/>
          <a:stretch>
            <a:fillRect/>
          </a:stretch>
        </p:blipFill>
        <p:spPr bwMode="auto">
          <a:xfrm>
            <a:off x="3973513" y="3122613"/>
            <a:ext cx="1606550" cy="368300"/>
          </a:xfrm>
          <a:prstGeom prst="rect">
            <a:avLst/>
          </a:prstGeom>
          <a:noFill/>
          <a:ln w="9525">
            <a:noFill/>
            <a:miter lim="800000"/>
            <a:headEnd/>
            <a:tailEnd/>
          </a:ln>
        </p:spPr>
      </p:pic>
      <p:pic>
        <p:nvPicPr>
          <p:cNvPr id="12" name="Picture 26" descr="http://www.luxtex.net/logos/tommy_hilfiger.jpg"/>
          <p:cNvPicPr>
            <a:picLocks noChangeAspect="1" noChangeArrowheads="1"/>
          </p:cNvPicPr>
          <p:nvPr/>
        </p:nvPicPr>
        <p:blipFill>
          <a:blip r:embed="rId10"/>
          <a:srcRect/>
          <a:stretch>
            <a:fillRect/>
          </a:stretch>
        </p:blipFill>
        <p:spPr bwMode="auto">
          <a:xfrm>
            <a:off x="7458075" y="968375"/>
            <a:ext cx="1193800" cy="809625"/>
          </a:xfrm>
          <a:prstGeom prst="rect">
            <a:avLst/>
          </a:prstGeom>
          <a:noFill/>
          <a:ln w="9525">
            <a:noFill/>
            <a:miter lim="800000"/>
            <a:headEnd/>
            <a:tailEnd/>
          </a:ln>
        </p:spPr>
      </p:pic>
      <p:pic>
        <p:nvPicPr>
          <p:cNvPr id="13" name="Picture 10" descr="H_and_M-black.jpg"/>
          <p:cNvPicPr>
            <a:picLocks noChangeAspect="1"/>
          </p:cNvPicPr>
          <p:nvPr/>
        </p:nvPicPr>
        <p:blipFill>
          <a:blip r:embed="rId11"/>
          <a:srcRect/>
          <a:stretch>
            <a:fillRect/>
          </a:stretch>
        </p:blipFill>
        <p:spPr bwMode="auto">
          <a:xfrm>
            <a:off x="6076950" y="765174"/>
            <a:ext cx="1127125" cy="763588"/>
          </a:xfrm>
          <a:prstGeom prst="rect">
            <a:avLst/>
          </a:prstGeom>
          <a:noFill/>
          <a:ln w="9525">
            <a:noFill/>
            <a:miter lim="800000"/>
            <a:headEnd/>
            <a:tailEnd/>
          </a:ln>
        </p:spPr>
      </p:pic>
      <p:pic>
        <p:nvPicPr>
          <p:cNvPr id="14" name="Picture 18" descr="http://static.vouchercodes.co.uk/images/merchants/logo/1021.png"/>
          <p:cNvPicPr>
            <a:picLocks noChangeAspect="1" noChangeArrowheads="1"/>
          </p:cNvPicPr>
          <p:nvPr/>
        </p:nvPicPr>
        <p:blipFill>
          <a:blip r:embed="rId12"/>
          <a:srcRect/>
          <a:stretch>
            <a:fillRect/>
          </a:stretch>
        </p:blipFill>
        <p:spPr bwMode="auto">
          <a:xfrm>
            <a:off x="263525" y="765174"/>
            <a:ext cx="1447800" cy="952500"/>
          </a:xfrm>
          <a:prstGeom prst="rect">
            <a:avLst/>
          </a:prstGeom>
          <a:noFill/>
          <a:ln w="9525">
            <a:noFill/>
            <a:miter lim="800000"/>
            <a:headEnd/>
            <a:tailEnd/>
          </a:ln>
        </p:spPr>
      </p:pic>
      <p:pic>
        <p:nvPicPr>
          <p:cNvPr id="15" name="Picture 6" descr="Abercrombie_and_Fitch-black.jpg"/>
          <p:cNvPicPr>
            <a:picLocks noChangeAspect="1"/>
          </p:cNvPicPr>
          <p:nvPr/>
        </p:nvPicPr>
        <p:blipFill>
          <a:blip r:embed="rId13"/>
          <a:srcRect/>
          <a:stretch>
            <a:fillRect/>
          </a:stretch>
        </p:blipFill>
        <p:spPr bwMode="auto">
          <a:xfrm>
            <a:off x="2227263" y="1717674"/>
            <a:ext cx="2732087" cy="249238"/>
          </a:xfrm>
          <a:prstGeom prst="rect">
            <a:avLst/>
          </a:prstGeom>
          <a:noFill/>
          <a:ln w="9525">
            <a:noFill/>
            <a:miter lim="800000"/>
            <a:headEnd/>
            <a:tailEnd/>
          </a:ln>
        </p:spPr>
      </p:pic>
      <p:pic>
        <p:nvPicPr>
          <p:cNvPr id="17" name="Picture 20" descr="KPMG"/>
          <p:cNvPicPr>
            <a:picLocks noChangeAspect="1" noChangeArrowheads="1"/>
          </p:cNvPicPr>
          <p:nvPr/>
        </p:nvPicPr>
        <p:blipFill>
          <a:blip r:embed="rId14"/>
          <a:srcRect/>
          <a:stretch>
            <a:fillRect/>
          </a:stretch>
        </p:blipFill>
        <p:spPr bwMode="auto">
          <a:xfrm>
            <a:off x="7752269" y="3367088"/>
            <a:ext cx="1260475" cy="617537"/>
          </a:xfrm>
          <a:prstGeom prst="rect">
            <a:avLst/>
          </a:prstGeom>
          <a:noFill/>
          <a:ln w="9525">
            <a:noFill/>
            <a:miter lim="800000"/>
            <a:headEnd/>
            <a:tailEnd/>
          </a:ln>
        </p:spPr>
      </p:pic>
      <p:pic>
        <p:nvPicPr>
          <p:cNvPr id="18" name="Picture 16" descr="http://www.phillipwarnell.com/img/arts%20council%20logo_WOB.jpg"/>
          <p:cNvPicPr>
            <a:picLocks noChangeAspect="1" noChangeArrowheads="1"/>
          </p:cNvPicPr>
          <p:nvPr/>
        </p:nvPicPr>
        <p:blipFill>
          <a:blip r:embed="rId15"/>
          <a:srcRect/>
          <a:stretch>
            <a:fillRect/>
          </a:stretch>
        </p:blipFill>
        <p:spPr bwMode="auto">
          <a:xfrm>
            <a:off x="4735513" y="513566"/>
            <a:ext cx="1076325" cy="1062037"/>
          </a:xfrm>
          <a:prstGeom prst="rect">
            <a:avLst/>
          </a:prstGeom>
          <a:noFill/>
          <a:ln w="9525">
            <a:noFill/>
            <a:miter lim="800000"/>
            <a:headEnd/>
            <a:tailEnd/>
          </a:ln>
        </p:spPr>
      </p:pic>
      <p:pic>
        <p:nvPicPr>
          <p:cNvPr id="19" name="Picture 9" descr="sega - black.jpg"/>
          <p:cNvPicPr>
            <a:picLocks noChangeAspect="1"/>
          </p:cNvPicPr>
          <p:nvPr/>
        </p:nvPicPr>
        <p:blipFill>
          <a:blip r:embed="rId16"/>
          <a:srcRect/>
          <a:stretch>
            <a:fillRect/>
          </a:stretch>
        </p:blipFill>
        <p:spPr bwMode="auto">
          <a:xfrm>
            <a:off x="7752269" y="2316956"/>
            <a:ext cx="1104900" cy="363538"/>
          </a:xfrm>
          <a:prstGeom prst="rect">
            <a:avLst/>
          </a:prstGeom>
          <a:noFill/>
          <a:ln w="9525">
            <a:noFill/>
            <a:miter lim="800000"/>
            <a:headEnd/>
            <a:tailEnd/>
          </a:ln>
        </p:spPr>
      </p:pic>
      <p:pic>
        <p:nvPicPr>
          <p:cNvPr id="20" name="Picture 4" descr="http://www.radiofreeskaro.com/http:/www.radiofreeskaro.com/public_html/wp-content/uploads/2011/04/logo-bbc.jpg"/>
          <p:cNvPicPr>
            <a:picLocks noChangeAspect="1" noChangeArrowheads="1"/>
          </p:cNvPicPr>
          <p:nvPr/>
        </p:nvPicPr>
        <p:blipFill>
          <a:blip r:embed="rId17"/>
          <a:srcRect/>
          <a:stretch>
            <a:fillRect/>
          </a:stretch>
        </p:blipFill>
        <p:spPr bwMode="auto">
          <a:xfrm>
            <a:off x="4119563" y="2331244"/>
            <a:ext cx="1231900" cy="349250"/>
          </a:xfrm>
          <a:prstGeom prst="rect">
            <a:avLst/>
          </a:prstGeom>
          <a:noFill/>
          <a:ln w="9525">
            <a:noFill/>
            <a:miter lim="800000"/>
            <a:headEnd/>
            <a:tailEnd/>
          </a:ln>
        </p:spPr>
      </p:pic>
      <p:pic>
        <p:nvPicPr>
          <p:cNvPr id="21" name="Picture 10" descr="curve-logo.jpg"/>
          <p:cNvPicPr>
            <a:picLocks noChangeAspect="1"/>
          </p:cNvPicPr>
          <p:nvPr/>
        </p:nvPicPr>
        <p:blipFill>
          <a:blip r:embed="rId18"/>
          <a:srcRect/>
          <a:stretch>
            <a:fillRect/>
          </a:stretch>
        </p:blipFill>
        <p:spPr bwMode="auto">
          <a:xfrm>
            <a:off x="5811838" y="2068234"/>
            <a:ext cx="1689100" cy="1376363"/>
          </a:xfrm>
          <a:prstGeom prst="rect">
            <a:avLst/>
          </a:prstGeom>
          <a:noFill/>
          <a:ln w="9525">
            <a:noFill/>
            <a:miter lim="800000"/>
            <a:headEnd/>
            <a:tailEnd/>
          </a:ln>
        </p:spPr>
      </p:pic>
      <p:sp>
        <p:nvSpPr>
          <p:cNvPr id="22" name="Rectangle 21"/>
          <p:cNvSpPr/>
          <p:nvPr/>
        </p:nvSpPr>
        <p:spPr>
          <a:xfrm>
            <a:off x="3109471" y="2571750"/>
            <a:ext cx="2967479" cy="369332"/>
          </a:xfrm>
          <a:prstGeom prst="rect">
            <a:avLst/>
          </a:prstGeom>
        </p:spPr>
        <p:txBody>
          <a:bodyPr wrap="none">
            <a:spAutoFit/>
          </a:bodyPr>
          <a:lstStyle/>
          <a:p>
            <a:r>
              <a:rPr lang="en-GB" b="1" dirty="0" smtClean="0"/>
              <a:t>Careers and Employment</a:t>
            </a:r>
            <a:endParaRPr lang="en-GB" dirty="0"/>
          </a:p>
        </p:txBody>
      </p:sp>
      <p:sp>
        <p:nvSpPr>
          <p:cNvPr id="23" name="Rectangle 22"/>
          <p:cNvSpPr/>
          <p:nvPr/>
        </p:nvSpPr>
        <p:spPr>
          <a:xfrm>
            <a:off x="2587558" y="0"/>
            <a:ext cx="3468182" cy="400110"/>
          </a:xfrm>
          <a:prstGeom prst="rect">
            <a:avLst/>
          </a:prstGeom>
        </p:spPr>
        <p:txBody>
          <a:bodyPr wrap="square">
            <a:spAutoFit/>
          </a:bodyPr>
          <a:lstStyle/>
          <a:p>
            <a:r>
              <a:rPr lang="en-GB" sz="2000" b="1" dirty="0" smtClean="0"/>
              <a:t>Careers and Employment</a:t>
            </a:r>
            <a:endParaRPr lang="en-GB"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107950" y="0"/>
            <a:ext cx="9144000" cy="5143500"/>
          </a:xfrm>
          <a:prstGeom prst="rect">
            <a:avLst/>
          </a:prstGeom>
          <a:noFill/>
          <a:ln w="9525">
            <a:noFill/>
            <a:miter lim="800000"/>
            <a:headEnd/>
            <a:tailEnd/>
          </a:ln>
        </p:spPr>
      </p:pic>
      <p:sp>
        <p:nvSpPr>
          <p:cNvPr id="3" name="Rectangle 2"/>
          <p:cNvSpPr/>
          <p:nvPr/>
        </p:nvSpPr>
        <p:spPr>
          <a:xfrm>
            <a:off x="1799617" y="729255"/>
            <a:ext cx="5058383" cy="1938992"/>
          </a:xfrm>
          <a:prstGeom prst="rect">
            <a:avLst/>
          </a:prstGeom>
        </p:spPr>
        <p:txBody>
          <a:bodyPr wrap="square">
            <a:spAutoFit/>
          </a:bodyPr>
          <a:lstStyle/>
          <a:p>
            <a:pPr>
              <a:spcBef>
                <a:spcPts val="1200"/>
              </a:spcBef>
              <a:buFont typeface="Arial" pitchFamily="34" charset="0"/>
              <a:buChar char="•"/>
            </a:pPr>
            <a:r>
              <a:rPr lang="en-GB" dirty="0" smtClean="0">
                <a:latin typeface="Calibri" pitchFamily="34" charset="0"/>
              </a:rPr>
              <a:t>  Many halls of residence surround the campus</a:t>
            </a:r>
          </a:p>
          <a:p>
            <a:pPr>
              <a:spcBef>
                <a:spcPts val="1200"/>
              </a:spcBef>
              <a:buFont typeface="Arial" pitchFamily="34" charset="0"/>
              <a:buChar char="•"/>
            </a:pPr>
            <a:r>
              <a:rPr lang="en-GB" dirty="0" smtClean="0">
                <a:latin typeface="Calibri" pitchFamily="34" charset="0"/>
              </a:rPr>
              <a:t>  En-suite or shared bathrooms</a:t>
            </a:r>
          </a:p>
          <a:p>
            <a:pPr>
              <a:spcBef>
                <a:spcPts val="1200"/>
              </a:spcBef>
              <a:buFont typeface="Arial" pitchFamily="34" charset="0"/>
              <a:buChar char="•"/>
            </a:pPr>
            <a:r>
              <a:rPr lang="en-GB" dirty="0" smtClean="0">
                <a:latin typeface="Calibri" pitchFamily="34" charset="0"/>
              </a:rPr>
              <a:t>  Internet access</a:t>
            </a:r>
          </a:p>
          <a:p>
            <a:pPr>
              <a:spcBef>
                <a:spcPts val="1200"/>
              </a:spcBef>
              <a:buFont typeface="Arial" pitchFamily="34" charset="0"/>
              <a:buChar char="•"/>
            </a:pPr>
            <a:r>
              <a:rPr lang="en-GB" dirty="0" smtClean="0">
                <a:latin typeface="Calibri" pitchFamily="34" charset="0"/>
              </a:rPr>
              <a:t>  Private accommodation also available close to campus</a:t>
            </a:r>
          </a:p>
        </p:txBody>
      </p:sp>
      <p:sp>
        <p:nvSpPr>
          <p:cNvPr id="4" name="Rectangle 3"/>
          <p:cNvSpPr/>
          <p:nvPr/>
        </p:nvSpPr>
        <p:spPr>
          <a:xfrm>
            <a:off x="2062265" y="145915"/>
            <a:ext cx="3387508" cy="461665"/>
          </a:xfrm>
          <a:prstGeom prst="rect">
            <a:avLst/>
          </a:prstGeom>
        </p:spPr>
        <p:txBody>
          <a:bodyPr wrap="square">
            <a:spAutoFit/>
          </a:bodyPr>
          <a:lstStyle/>
          <a:p>
            <a:r>
              <a:rPr lang="en-GB" sz="2400" b="1" dirty="0" smtClean="0">
                <a:latin typeface="Calibri" pitchFamily="34" charset="0"/>
              </a:rPr>
              <a:t>Accommodation</a:t>
            </a:r>
            <a:endParaRPr lang="en-GB" sz="2400" dirty="0"/>
          </a:p>
        </p:txBody>
      </p:sp>
      <p:pic>
        <p:nvPicPr>
          <p:cNvPr id="5" name="Picture 5" descr="grosvenor-house-img_tcm6-59010.jpg"/>
          <p:cNvPicPr>
            <a:picLocks noChangeAspect="1"/>
          </p:cNvPicPr>
          <p:nvPr/>
        </p:nvPicPr>
        <p:blipFill>
          <a:blip r:embed="rId3"/>
          <a:srcRect r="13837"/>
          <a:stretch>
            <a:fillRect/>
          </a:stretch>
        </p:blipFill>
        <p:spPr bwMode="auto">
          <a:xfrm>
            <a:off x="107950" y="2833937"/>
            <a:ext cx="2085975" cy="1554162"/>
          </a:xfrm>
          <a:prstGeom prst="rect">
            <a:avLst/>
          </a:prstGeom>
          <a:noFill/>
          <a:ln w="9525">
            <a:noFill/>
            <a:miter lim="800000"/>
            <a:headEnd/>
            <a:tailEnd/>
          </a:ln>
        </p:spPr>
      </p:pic>
      <p:pic>
        <p:nvPicPr>
          <p:cNvPr id="6" name="Picture 3" descr="new-wharf-img_tcm6-59017.jpg"/>
          <p:cNvPicPr>
            <a:picLocks noChangeAspect="1"/>
          </p:cNvPicPr>
          <p:nvPr/>
        </p:nvPicPr>
        <p:blipFill>
          <a:blip r:embed="rId4"/>
          <a:srcRect l="2986" r="4457"/>
          <a:stretch>
            <a:fillRect/>
          </a:stretch>
        </p:blipFill>
        <p:spPr bwMode="auto">
          <a:xfrm>
            <a:off x="2268538" y="2783136"/>
            <a:ext cx="2232025" cy="1604963"/>
          </a:xfrm>
          <a:prstGeom prst="rect">
            <a:avLst/>
          </a:prstGeom>
          <a:noFill/>
          <a:ln w="9525">
            <a:noFill/>
            <a:miter lim="800000"/>
            <a:headEnd/>
            <a:tailEnd/>
          </a:ln>
        </p:spPr>
      </p:pic>
      <p:pic>
        <p:nvPicPr>
          <p:cNvPr id="7" name="Picture 6" descr="liberty-park-exterior-img_tcm6-59015.jpg"/>
          <p:cNvPicPr>
            <a:picLocks noChangeAspect="1"/>
          </p:cNvPicPr>
          <p:nvPr/>
        </p:nvPicPr>
        <p:blipFill>
          <a:blip r:embed="rId5"/>
          <a:srcRect/>
          <a:stretch>
            <a:fillRect/>
          </a:stretch>
        </p:blipFill>
        <p:spPr bwMode="auto">
          <a:xfrm>
            <a:off x="4572000" y="2833937"/>
            <a:ext cx="2376488" cy="1581150"/>
          </a:xfrm>
          <a:prstGeom prst="rect">
            <a:avLst/>
          </a:prstGeom>
          <a:noFill/>
          <a:ln w="9525">
            <a:noFill/>
            <a:miter lim="800000"/>
            <a:headEnd/>
            <a:tailEnd/>
          </a:ln>
        </p:spPr>
      </p:pic>
      <p:pic>
        <p:nvPicPr>
          <p:cNvPr id="8" name="Picture 7" descr="WharfBed"/>
          <p:cNvPicPr>
            <a:picLocks noChangeAspect="1" noChangeArrowheads="1"/>
          </p:cNvPicPr>
          <p:nvPr/>
        </p:nvPicPr>
        <p:blipFill>
          <a:blip r:embed="rId6"/>
          <a:srcRect/>
          <a:stretch>
            <a:fillRect/>
          </a:stretch>
        </p:blipFill>
        <p:spPr bwMode="auto">
          <a:xfrm>
            <a:off x="7019925" y="2833937"/>
            <a:ext cx="2124075" cy="1584325"/>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719847" y="1293779"/>
            <a:ext cx="3229583" cy="1477328"/>
          </a:xfrm>
          <a:prstGeom prst="rect">
            <a:avLst/>
          </a:prstGeom>
        </p:spPr>
        <p:txBody>
          <a:bodyPr wrap="square">
            <a:spAutoFit/>
          </a:bodyPr>
          <a:lstStyle/>
          <a:p>
            <a:pPr eaLnBrk="0" hangingPunct="0"/>
            <a:r>
              <a:rPr lang="en-GB" b="1" dirty="0" smtClean="0">
                <a:latin typeface="Calibri" pitchFamily="34" charset="0"/>
              </a:rPr>
              <a:t>10 weeks of English</a:t>
            </a:r>
          </a:p>
          <a:p>
            <a:pPr eaLnBrk="0" hangingPunct="0"/>
            <a:r>
              <a:rPr lang="en-GB" b="1" dirty="0" smtClean="0">
                <a:latin typeface="Calibri" pitchFamily="34" charset="0"/>
              </a:rPr>
              <a:t>IELTS 5.0 - 6.0 or IELTS 5.5 - 6.5</a:t>
            </a:r>
          </a:p>
          <a:p>
            <a:pPr eaLnBrk="0" hangingPunct="0"/>
            <a:endParaRPr lang="en-GB" b="1" dirty="0" smtClean="0">
              <a:latin typeface="Calibri" pitchFamily="34" charset="0"/>
            </a:endParaRPr>
          </a:p>
          <a:p>
            <a:pPr eaLnBrk="0" hangingPunct="0"/>
            <a:r>
              <a:rPr lang="en-GB" b="1" dirty="0" smtClean="0">
                <a:latin typeface="Calibri" pitchFamily="34" charset="0"/>
              </a:rPr>
              <a:t>5 weeks of English</a:t>
            </a:r>
          </a:p>
          <a:p>
            <a:pPr eaLnBrk="0" hangingPunct="0"/>
            <a:r>
              <a:rPr lang="en-GB" b="1" dirty="0" smtClean="0">
                <a:latin typeface="Calibri" pitchFamily="34" charset="0"/>
              </a:rPr>
              <a:t>IELTS 5.5 - 6.0 or IELTS 6.0 - 6.5</a:t>
            </a:r>
          </a:p>
        </p:txBody>
      </p:sp>
      <p:pic>
        <p:nvPicPr>
          <p:cNvPr id="4" name="Content Placeholder 3" descr="geoff-rowe.jpg"/>
          <p:cNvPicPr>
            <a:picLocks noGrp="1" noChangeAspect="1"/>
          </p:cNvPicPr>
          <p:nvPr>
            <p:ph idx="1"/>
          </p:nvPr>
        </p:nvPicPr>
        <p:blipFill>
          <a:blip r:embed="rId3"/>
          <a:srcRect/>
          <a:stretch>
            <a:fillRect/>
          </a:stretch>
        </p:blipFill>
        <p:spPr>
          <a:xfrm>
            <a:off x="4319081" y="321013"/>
            <a:ext cx="4591456" cy="4027251"/>
          </a:xfrm>
        </p:spPr>
      </p:pic>
      <p:sp>
        <p:nvSpPr>
          <p:cNvPr id="5" name="Rectangle 4"/>
          <p:cNvSpPr/>
          <p:nvPr/>
        </p:nvSpPr>
        <p:spPr>
          <a:xfrm>
            <a:off x="1760706" y="321013"/>
            <a:ext cx="4126269" cy="461665"/>
          </a:xfrm>
          <a:prstGeom prst="rect">
            <a:avLst/>
          </a:prstGeom>
        </p:spPr>
        <p:txBody>
          <a:bodyPr wrap="square">
            <a:spAutoFit/>
          </a:bodyPr>
          <a:lstStyle/>
          <a:p>
            <a:r>
              <a:rPr lang="en-GB" altLang="zh-CN" sz="2400" b="1" dirty="0" smtClean="0">
                <a:latin typeface="Calibri" pitchFamily="34" charset="0"/>
              </a:rPr>
              <a:t>English Language Support</a:t>
            </a:r>
            <a:endParaRPr lang="en-GB" sz="2400" dirty="0"/>
          </a:p>
        </p:txBody>
      </p:sp>
      <p:sp>
        <p:nvSpPr>
          <p:cNvPr id="6" name="Rectangle 5"/>
          <p:cNvSpPr/>
          <p:nvPr/>
        </p:nvSpPr>
        <p:spPr>
          <a:xfrm>
            <a:off x="593388" y="3125747"/>
            <a:ext cx="5729188" cy="369332"/>
          </a:xfrm>
          <a:prstGeom prst="rect">
            <a:avLst/>
          </a:prstGeom>
        </p:spPr>
        <p:txBody>
          <a:bodyPr wrap="square">
            <a:spAutoFit/>
          </a:bodyPr>
          <a:lstStyle/>
          <a:p>
            <a:pPr eaLnBrk="0" hangingPunct="0"/>
            <a:r>
              <a:rPr lang="en-GB" b="1" i="1" dirty="0" smtClean="0">
                <a:latin typeface="Calibri" pitchFamily="34" charset="0"/>
              </a:rPr>
              <a:t>** joint/integrated offers available</a:t>
            </a:r>
            <a:endParaRPr lang="en-GB" b="1" i="1" dirty="0">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graphicFrame>
        <p:nvGraphicFramePr>
          <p:cNvPr id="3" name="Table 2"/>
          <p:cNvGraphicFramePr>
            <a:graphicFrameLocks noGrp="1"/>
          </p:cNvGraphicFramePr>
          <p:nvPr/>
        </p:nvGraphicFramePr>
        <p:xfrm>
          <a:off x="999068" y="495792"/>
          <a:ext cx="6501696" cy="3858002"/>
        </p:xfrm>
        <a:graphic>
          <a:graphicData uri="http://schemas.openxmlformats.org/drawingml/2006/table">
            <a:tbl>
              <a:tblPr/>
              <a:tblGrid>
                <a:gridCol w="2707824"/>
                <a:gridCol w="3793872"/>
              </a:tblGrid>
              <a:tr h="194880">
                <a:tc>
                  <a:txBody>
                    <a:bodyPr/>
                    <a:lstStyle/>
                    <a:p>
                      <a:pPr marL="457200">
                        <a:spcAft>
                          <a:spcPts val="0"/>
                        </a:spcAft>
                      </a:pPr>
                      <a:r>
                        <a:rPr lang="en-GB" sz="1200" b="1" dirty="0" smtClean="0">
                          <a:latin typeface="Calibri"/>
                          <a:ea typeface="Calibri"/>
                        </a:rPr>
                        <a:t>Course</a:t>
                      </a:r>
                    </a:p>
                    <a:p>
                      <a:pPr marL="457200">
                        <a:spcAft>
                          <a:spcPts val="0"/>
                        </a:spcAft>
                      </a:pPr>
                      <a:endParaRPr lang="en-GB" sz="12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a:spcAft>
                          <a:spcPts val="0"/>
                        </a:spcAft>
                      </a:pPr>
                      <a:r>
                        <a:rPr lang="en-GB" sz="1400" b="1" dirty="0" smtClean="0">
                          <a:latin typeface="Calibri"/>
                          <a:ea typeface="Calibri"/>
                        </a:rPr>
                        <a:t>September</a:t>
                      </a:r>
                      <a:r>
                        <a:rPr lang="en-GB" sz="1400" b="1" baseline="0" dirty="0" smtClean="0">
                          <a:latin typeface="Calibri"/>
                          <a:ea typeface="Calibri"/>
                        </a:rPr>
                        <a:t> </a:t>
                      </a:r>
                      <a:r>
                        <a:rPr lang="en-GB" sz="1400" b="1" dirty="0" smtClean="0">
                          <a:latin typeface="Calibri"/>
                          <a:ea typeface="Calibri"/>
                        </a:rPr>
                        <a:t>2014</a:t>
                      </a:r>
                      <a:r>
                        <a:rPr lang="en-GB" sz="1400" b="1" baseline="0" dirty="0" smtClean="0">
                          <a:latin typeface="Calibri"/>
                          <a:ea typeface="Calibri"/>
                        </a:rPr>
                        <a:t>/January 2015</a:t>
                      </a:r>
                      <a:endParaRPr lang="en-GB" sz="1400" b="1" dirty="0" smtClean="0">
                        <a:latin typeface="Calibri"/>
                        <a:ea typeface="Calibri"/>
                      </a:endParaRPr>
                    </a:p>
                    <a:p>
                      <a:pPr marL="457200">
                        <a:spcAft>
                          <a:spcPts val="0"/>
                        </a:spcAft>
                      </a:pPr>
                      <a:endParaRPr lang="en-GB" sz="12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89761">
                <a:tc>
                  <a:txBody>
                    <a:bodyPr/>
                    <a:lstStyle/>
                    <a:p>
                      <a:pPr marL="457200">
                        <a:spcAft>
                          <a:spcPts val="0"/>
                        </a:spcAft>
                      </a:pPr>
                      <a:r>
                        <a:rPr lang="en-GB" sz="1400" b="1" dirty="0">
                          <a:latin typeface="Calibri"/>
                          <a:ea typeface="Calibri"/>
                        </a:rPr>
                        <a:t>Foundation </a:t>
                      </a:r>
                      <a:r>
                        <a:rPr lang="en-GB" sz="1400" b="1" dirty="0" smtClean="0">
                          <a:latin typeface="Calibri"/>
                          <a:ea typeface="Calibri"/>
                        </a:rPr>
                        <a:t> (1 year)</a:t>
                      </a: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a:spcAft>
                          <a:spcPts val="0"/>
                        </a:spcAft>
                      </a:pPr>
                      <a:r>
                        <a:rPr lang="en-GB" sz="1600" dirty="0" smtClean="0">
                          <a:latin typeface="Calibri"/>
                          <a:ea typeface="Calibri"/>
                        </a:rPr>
                        <a:t>£11,250 </a:t>
                      </a: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a:spcAft>
                          <a:spcPts val="0"/>
                        </a:spcAft>
                      </a:pPr>
                      <a:r>
                        <a:rPr lang="en-GB" sz="1400" b="1" dirty="0" smtClean="0">
                          <a:latin typeface="Calibri"/>
                          <a:ea typeface="Calibri"/>
                        </a:rPr>
                        <a:t>Pre-masters (1 year)</a:t>
                      </a: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a:spcAft>
                          <a:spcPts val="0"/>
                        </a:spcAft>
                      </a:pPr>
                      <a:r>
                        <a:rPr lang="en-GB" sz="1600" dirty="0" smtClean="0">
                          <a:latin typeface="Calibri"/>
                          <a:ea typeface="Calibri"/>
                        </a:rPr>
                        <a:t>£10,800</a:t>
                      </a: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a:spcAft>
                          <a:spcPts val="0"/>
                        </a:spcAft>
                      </a:pPr>
                      <a:r>
                        <a:rPr lang="en-GB" sz="1400" b="1" dirty="0" smtClean="0">
                          <a:latin typeface="Calibri"/>
                          <a:ea typeface="Calibri"/>
                        </a:rPr>
                        <a:t>Undergraduate</a:t>
                      </a: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a:spcAft>
                          <a:spcPts val="0"/>
                        </a:spcAft>
                      </a:pPr>
                      <a:r>
                        <a:rPr lang="en-GB" sz="1600" dirty="0">
                          <a:latin typeface="Calibri"/>
                          <a:ea typeface="Calibri"/>
                        </a:rPr>
                        <a:t>£</a:t>
                      </a:r>
                      <a:r>
                        <a:rPr lang="en-GB" sz="1600" dirty="0" smtClean="0">
                          <a:latin typeface="Calibri"/>
                          <a:ea typeface="Calibri"/>
                        </a:rPr>
                        <a:t>11,250 </a:t>
                      </a:r>
                    </a:p>
                    <a:p>
                      <a:pPr marL="457200">
                        <a:spcAft>
                          <a:spcPts val="0"/>
                        </a:spcAft>
                      </a:pPr>
                      <a:r>
                        <a:rPr lang="en-GB" sz="1600" dirty="0" smtClean="0">
                          <a:latin typeface="Calibri"/>
                          <a:ea typeface="Calibri"/>
                        </a:rPr>
                        <a:t>£11,750  -  lab based</a:t>
                      </a:r>
                    </a:p>
                    <a:p>
                      <a:pPr marL="457200">
                        <a:spcAft>
                          <a:spcPts val="0"/>
                        </a:spcAft>
                      </a:pP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a:spcAft>
                          <a:spcPts val="0"/>
                        </a:spcAft>
                      </a:pPr>
                      <a:r>
                        <a:rPr lang="en-GB" sz="1400" b="1" dirty="0" smtClean="0">
                          <a:latin typeface="Calibri"/>
                          <a:ea typeface="Calibri"/>
                        </a:rPr>
                        <a:t>Postgraduate</a:t>
                      </a: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a:spcAft>
                          <a:spcPts val="0"/>
                        </a:spcAft>
                      </a:pPr>
                      <a:r>
                        <a:rPr lang="en-GB" sz="1600" dirty="0">
                          <a:latin typeface="Calibri"/>
                          <a:ea typeface="Calibri"/>
                        </a:rPr>
                        <a:t>£</a:t>
                      </a:r>
                      <a:r>
                        <a:rPr lang="en-GB" sz="1600" dirty="0" smtClean="0">
                          <a:latin typeface="Calibri"/>
                          <a:ea typeface="Calibri"/>
                        </a:rPr>
                        <a:t>11,700    £12,200 - lab based</a:t>
                      </a:r>
                    </a:p>
                    <a:p>
                      <a:pPr marL="457200">
                        <a:spcAft>
                          <a:spcPts val="0"/>
                        </a:spcAft>
                      </a:pP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Calibri"/>
                          <a:ea typeface="Calibri"/>
                        </a:rPr>
                        <a:t>MBA</a:t>
                      </a:r>
                      <a:endParaRPr lang="en-GB" sz="1400" dirty="0" smtClean="0">
                        <a:latin typeface="Calibri"/>
                        <a:ea typeface="Calibri"/>
                      </a:endParaRPr>
                    </a:p>
                    <a:p>
                      <a:pPr marL="457200">
                        <a:spcAft>
                          <a:spcPts val="0"/>
                        </a:spcAft>
                      </a:pP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Calibri"/>
                          <a:ea typeface="Calibri"/>
                        </a:rPr>
                        <a:t>£12,500 / £13,500</a:t>
                      </a:r>
                    </a:p>
                    <a:p>
                      <a:pPr marL="457200">
                        <a:spcAft>
                          <a:spcPts val="0"/>
                        </a:spcAft>
                      </a:pP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Calibri"/>
                          <a:ea typeface="Calibri"/>
                        </a:rPr>
                        <a:t>PhD</a:t>
                      </a:r>
                      <a:endParaRPr lang="en-GB" sz="1400" dirty="0" smtClean="0">
                        <a:latin typeface="Calibri"/>
                        <a:ea typeface="Calibri"/>
                      </a:endParaRPr>
                    </a:p>
                    <a:p>
                      <a:pPr marL="457200">
                        <a:spcAft>
                          <a:spcPts val="0"/>
                        </a:spcAft>
                      </a:pP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Calibri"/>
                          <a:ea typeface="Calibri"/>
                        </a:rPr>
                        <a:t>£11,700     (£12,200 lab based)</a:t>
                      </a:r>
                    </a:p>
                    <a:p>
                      <a:pPr marL="457200">
                        <a:spcAft>
                          <a:spcPts val="0"/>
                        </a:spcAft>
                      </a:pP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761">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latin typeface="Calibri"/>
                          <a:ea typeface="Calibri"/>
                        </a:rPr>
                        <a:t>Distance learning PhD</a:t>
                      </a:r>
                      <a:endParaRPr lang="en-GB" sz="1400" dirty="0" smtClean="0">
                        <a:latin typeface="Calibri"/>
                        <a:ea typeface="Calibri"/>
                      </a:endParaRPr>
                    </a:p>
                    <a:p>
                      <a:pPr marL="457200">
                        <a:spcAft>
                          <a:spcPts val="0"/>
                        </a:spcAft>
                      </a:pPr>
                      <a:endParaRPr lang="en-GB" sz="14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45720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Calibri"/>
                          <a:ea typeface="Calibri"/>
                        </a:rPr>
                        <a:t>£5,500</a:t>
                      </a:r>
                    </a:p>
                    <a:p>
                      <a:pPr marL="457200">
                        <a:spcAft>
                          <a:spcPts val="0"/>
                        </a:spcAft>
                      </a:pPr>
                      <a:endParaRPr lang="en-GB" sz="1600" dirty="0">
                        <a:latin typeface="Calibri"/>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2184400" y="126460"/>
            <a:ext cx="4368800" cy="369332"/>
          </a:xfrm>
          <a:prstGeom prst="rect">
            <a:avLst/>
          </a:prstGeom>
        </p:spPr>
        <p:txBody>
          <a:bodyPr wrap="square">
            <a:spAutoFit/>
          </a:bodyPr>
          <a:lstStyle/>
          <a:p>
            <a:pPr algn="ctr"/>
            <a:r>
              <a:rPr lang="en-GB" b="1" dirty="0" smtClean="0"/>
              <a:t>Tuition Fees   for Overseas students</a:t>
            </a:r>
            <a:endParaRPr lang="en-GB"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441643" y="243191"/>
            <a:ext cx="2947247" cy="369332"/>
          </a:xfrm>
          <a:prstGeom prst="rect">
            <a:avLst/>
          </a:prstGeom>
        </p:spPr>
        <p:txBody>
          <a:bodyPr wrap="square">
            <a:spAutoFit/>
          </a:bodyPr>
          <a:lstStyle/>
          <a:p>
            <a:r>
              <a:rPr lang="en-GB" b="1" dirty="0" smtClean="0"/>
              <a:t>Scholarships</a:t>
            </a:r>
            <a:endParaRPr lang="en-GB" dirty="0"/>
          </a:p>
        </p:txBody>
      </p:sp>
      <p:sp>
        <p:nvSpPr>
          <p:cNvPr id="4" name="Rectangle 3"/>
          <p:cNvSpPr/>
          <p:nvPr/>
        </p:nvSpPr>
        <p:spPr>
          <a:xfrm>
            <a:off x="1235413" y="904673"/>
            <a:ext cx="5622587" cy="369332"/>
          </a:xfrm>
          <a:prstGeom prst="rect">
            <a:avLst/>
          </a:prstGeom>
        </p:spPr>
        <p:txBody>
          <a:bodyPr wrap="square">
            <a:spAutoFit/>
          </a:bodyPr>
          <a:lstStyle/>
          <a:p>
            <a:pPr>
              <a:buFont typeface="Arial" pitchFamily="34" charset="0"/>
              <a:buChar char="•"/>
            </a:pPr>
            <a:r>
              <a:rPr lang="en-GB" b="1" dirty="0" smtClean="0"/>
              <a:t>  Faculty Masters scholarships</a:t>
            </a:r>
            <a:endParaRPr lang="en-GB" dirty="0"/>
          </a:p>
        </p:txBody>
      </p:sp>
      <p:sp>
        <p:nvSpPr>
          <p:cNvPr id="5" name="Rectangle 4"/>
          <p:cNvSpPr/>
          <p:nvPr/>
        </p:nvSpPr>
        <p:spPr>
          <a:xfrm>
            <a:off x="1235413" y="1575881"/>
            <a:ext cx="5076807" cy="369332"/>
          </a:xfrm>
          <a:prstGeom prst="rect">
            <a:avLst/>
          </a:prstGeom>
        </p:spPr>
        <p:txBody>
          <a:bodyPr wrap="square">
            <a:spAutoFit/>
          </a:bodyPr>
          <a:lstStyle/>
          <a:p>
            <a:pPr>
              <a:buFont typeface="Arial" pitchFamily="34" charset="0"/>
              <a:buChar char="•"/>
            </a:pPr>
            <a:r>
              <a:rPr lang="en-GB" b="1" dirty="0" smtClean="0"/>
              <a:t>  Country specific scholarships</a:t>
            </a:r>
            <a:endParaRPr lang="en-GB" dirty="0"/>
          </a:p>
        </p:txBody>
      </p:sp>
      <p:sp>
        <p:nvSpPr>
          <p:cNvPr id="6" name="Rectangle 5"/>
          <p:cNvSpPr/>
          <p:nvPr/>
        </p:nvSpPr>
        <p:spPr>
          <a:xfrm>
            <a:off x="1235413" y="2248585"/>
            <a:ext cx="5622587" cy="369332"/>
          </a:xfrm>
          <a:prstGeom prst="rect">
            <a:avLst/>
          </a:prstGeom>
        </p:spPr>
        <p:txBody>
          <a:bodyPr wrap="square">
            <a:spAutoFit/>
          </a:bodyPr>
          <a:lstStyle/>
          <a:p>
            <a:pPr>
              <a:buFont typeface="Arial" pitchFamily="34" charset="0"/>
              <a:buChar char="•"/>
            </a:pPr>
            <a:r>
              <a:rPr lang="en-GB" b="1" dirty="0" smtClean="0"/>
              <a:t>  DMU Square Mile International Scholarship</a:t>
            </a:r>
            <a:endParaRPr lang="en-GB" dirty="0"/>
          </a:p>
        </p:txBody>
      </p:sp>
      <p:sp>
        <p:nvSpPr>
          <p:cNvPr id="7" name="Rectangle 6"/>
          <p:cNvSpPr/>
          <p:nvPr/>
        </p:nvSpPr>
        <p:spPr>
          <a:xfrm>
            <a:off x="1235413" y="3005847"/>
            <a:ext cx="5328991" cy="369332"/>
          </a:xfrm>
          <a:prstGeom prst="rect">
            <a:avLst/>
          </a:prstGeom>
        </p:spPr>
        <p:txBody>
          <a:bodyPr wrap="square">
            <a:spAutoFit/>
          </a:bodyPr>
          <a:lstStyle/>
          <a:p>
            <a:pPr>
              <a:buFont typeface="Arial" pitchFamily="34" charset="0"/>
              <a:buChar char="•"/>
            </a:pPr>
            <a:r>
              <a:rPr lang="en-GB" b="1" dirty="0" smtClean="0"/>
              <a:t>  International Alumni Scholarships </a:t>
            </a:r>
            <a:endParaRPr lang="en-GB"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743200" y="223737"/>
            <a:ext cx="2999409" cy="369332"/>
          </a:xfrm>
          <a:prstGeom prst="rect">
            <a:avLst/>
          </a:prstGeom>
        </p:spPr>
        <p:txBody>
          <a:bodyPr wrap="square">
            <a:spAutoFit/>
          </a:bodyPr>
          <a:lstStyle/>
          <a:p>
            <a:r>
              <a:rPr lang="en-GB" altLang="zh-CN" b="1" dirty="0" smtClean="0">
                <a:latin typeface="Calibri" pitchFamily="34" charset="0"/>
              </a:rPr>
              <a:t>Graduation Ceremony </a:t>
            </a:r>
            <a:endParaRPr lang="en-GB" dirty="0"/>
          </a:p>
        </p:txBody>
      </p:sp>
      <p:pic>
        <p:nvPicPr>
          <p:cNvPr id="4" name="Picture 4" descr="https://dmuweb.dmu.ac.uk/webimages/about-dmu-images/events/graduation-ceremonies/graduations-2012-gallery/graduations-2012-02.jpg"/>
          <p:cNvPicPr>
            <a:picLocks noChangeAspect="1" noChangeArrowheads="1"/>
          </p:cNvPicPr>
          <p:nvPr/>
        </p:nvPicPr>
        <p:blipFill>
          <a:blip r:embed="rId3"/>
          <a:srcRect/>
          <a:stretch>
            <a:fillRect/>
          </a:stretch>
        </p:blipFill>
        <p:spPr bwMode="auto">
          <a:xfrm>
            <a:off x="252919" y="758438"/>
            <a:ext cx="3051175" cy="1728787"/>
          </a:xfrm>
          <a:prstGeom prst="rect">
            <a:avLst/>
          </a:prstGeom>
          <a:noFill/>
          <a:ln w="9525">
            <a:noFill/>
            <a:miter lim="800000"/>
            <a:headEnd/>
            <a:tailEnd/>
          </a:ln>
        </p:spPr>
      </p:pic>
      <p:pic>
        <p:nvPicPr>
          <p:cNvPr id="5" name="Picture 2" descr="https://dmuweb.dmu.ac.uk/webimages/about-dmu-images/events/graduation-ceremonies/graduations-2012-gallery/graduations-2012-01.jpg"/>
          <p:cNvPicPr>
            <a:picLocks noChangeAspect="1" noChangeArrowheads="1"/>
          </p:cNvPicPr>
          <p:nvPr/>
        </p:nvPicPr>
        <p:blipFill>
          <a:blip r:embed="rId4"/>
          <a:srcRect/>
          <a:stretch>
            <a:fillRect/>
          </a:stretch>
        </p:blipFill>
        <p:spPr bwMode="auto">
          <a:xfrm>
            <a:off x="361979" y="2564388"/>
            <a:ext cx="2494074" cy="1764624"/>
          </a:xfrm>
          <a:prstGeom prst="rect">
            <a:avLst/>
          </a:prstGeom>
          <a:noFill/>
          <a:ln w="9525">
            <a:noFill/>
            <a:miter lim="800000"/>
            <a:headEnd/>
            <a:tailEnd/>
          </a:ln>
        </p:spPr>
      </p:pic>
      <p:pic>
        <p:nvPicPr>
          <p:cNvPr id="6" name="Picture 8" descr="E:\grad pic3.jpg"/>
          <p:cNvPicPr>
            <a:picLocks noChangeAspect="1" noChangeArrowheads="1"/>
          </p:cNvPicPr>
          <p:nvPr/>
        </p:nvPicPr>
        <p:blipFill>
          <a:blip r:embed="rId5"/>
          <a:srcRect/>
          <a:stretch>
            <a:fillRect/>
          </a:stretch>
        </p:blipFill>
        <p:spPr bwMode="auto">
          <a:xfrm>
            <a:off x="3474499" y="2600470"/>
            <a:ext cx="2683378" cy="1783286"/>
          </a:xfrm>
          <a:prstGeom prst="rect">
            <a:avLst/>
          </a:prstGeom>
          <a:noFill/>
          <a:ln w="9525">
            <a:noFill/>
            <a:miter lim="800000"/>
            <a:headEnd/>
            <a:tailEnd/>
          </a:ln>
        </p:spPr>
      </p:pic>
      <p:pic>
        <p:nvPicPr>
          <p:cNvPr id="7" name="Picture 6" descr="E:\grad pic2.jpg"/>
          <p:cNvPicPr>
            <a:picLocks noChangeAspect="1" noChangeArrowheads="1"/>
          </p:cNvPicPr>
          <p:nvPr/>
        </p:nvPicPr>
        <p:blipFill>
          <a:blip r:embed="rId6"/>
          <a:srcRect/>
          <a:stretch>
            <a:fillRect/>
          </a:stretch>
        </p:blipFill>
        <p:spPr bwMode="auto">
          <a:xfrm>
            <a:off x="3474498" y="758438"/>
            <a:ext cx="2683380" cy="1728350"/>
          </a:xfrm>
          <a:prstGeom prst="rect">
            <a:avLst/>
          </a:prstGeom>
          <a:noFill/>
          <a:ln w="9525">
            <a:noFill/>
            <a:miter lim="800000"/>
            <a:headEnd/>
            <a:tailEnd/>
          </a:ln>
        </p:spPr>
      </p:pic>
      <p:pic>
        <p:nvPicPr>
          <p:cNvPr id="8" name="Picture 10" descr="https://dmuweb.dmu.ac.uk/webimages/about-dmu-images/events/graduation-ceremonies/graduations-2012-gallery/graduations-2012-17.jpg"/>
          <p:cNvPicPr>
            <a:picLocks noChangeAspect="1" noChangeArrowheads="1"/>
          </p:cNvPicPr>
          <p:nvPr/>
        </p:nvPicPr>
        <p:blipFill>
          <a:blip r:embed="rId7"/>
          <a:srcRect/>
          <a:stretch>
            <a:fillRect/>
          </a:stretch>
        </p:blipFill>
        <p:spPr bwMode="auto">
          <a:xfrm>
            <a:off x="6659563" y="223737"/>
            <a:ext cx="2484437" cy="410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694562" y="359923"/>
            <a:ext cx="3002105" cy="369332"/>
          </a:xfrm>
          <a:prstGeom prst="rect">
            <a:avLst/>
          </a:prstGeom>
        </p:spPr>
        <p:txBody>
          <a:bodyPr wrap="square">
            <a:spAutoFit/>
          </a:bodyPr>
          <a:lstStyle/>
          <a:p>
            <a:r>
              <a:rPr lang="en-GB" b="1" dirty="0" smtClean="0"/>
              <a:t>Social Media Links</a:t>
            </a:r>
            <a:endParaRPr lang="en-GB" dirty="0"/>
          </a:p>
        </p:txBody>
      </p:sp>
      <p:sp>
        <p:nvSpPr>
          <p:cNvPr id="4" name="Content Placeholder 2"/>
          <p:cNvSpPr>
            <a:spLocks noGrp="1"/>
          </p:cNvSpPr>
          <p:nvPr>
            <p:ph idx="1"/>
          </p:nvPr>
        </p:nvSpPr>
        <p:spPr>
          <a:xfrm>
            <a:off x="467544" y="1412776"/>
            <a:ext cx="1295400" cy="2808288"/>
          </a:xfrm>
        </p:spPr>
        <p:txBody>
          <a:bodyPr/>
          <a:lstStyle/>
          <a:p>
            <a:endParaRPr lang="en-GB" smtClean="0"/>
          </a:p>
          <a:p>
            <a:pPr>
              <a:buFontTx/>
              <a:buNone/>
            </a:pPr>
            <a:endParaRPr lang="en-GB" smtClean="0"/>
          </a:p>
          <a:p>
            <a:pPr>
              <a:buFontTx/>
              <a:buNone/>
            </a:pPr>
            <a:endParaRPr lang="en-GB" smtClean="0"/>
          </a:p>
        </p:txBody>
      </p:sp>
      <p:pic>
        <p:nvPicPr>
          <p:cNvPr id="5" name="Picture 3" descr="cid:image001.png@01CDA092.DE691370">
            <a:hlinkClick r:id="rId3"/>
          </p:cNvPr>
          <p:cNvPicPr>
            <a:picLocks noChangeAspect="1" noChangeArrowheads="1"/>
          </p:cNvPicPr>
          <p:nvPr/>
        </p:nvPicPr>
        <p:blipFill>
          <a:blip r:embed="rId4"/>
          <a:srcRect/>
          <a:stretch>
            <a:fillRect/>
          </a:stretch>
        </p:blipFill>
        <p:spPr bwMode="auto">
          <a:xfrm>
            <a:off x="1116013" y="1160363"/>
            <a:ext cx="431800" cy="504825"/>
          </a:xfrm>
          <a:prstGeom prst="rect">
            <a:avLst/>
          </a:prstGeom>
          <a:noFill/>
          <a:ln w="9525">
            <a:noFill/>
            <a:miter lim="800000"/>
            <a:headEnd/>
            <a:tailEnd/>
          </a:ln>
        </p:spPr>
      </p:pic>
      <p:pic>
        <p:nvPicPr>
          <p:cNvPr id="6" name="Picture 4" descr="cid:image002.png@01CDA092.DE691370">
            <a:hlinkClick r:id="rId5"/>
          </p:cNvPr>
          <p:cNvPicPr>
            <a:picLocks noChangeAspect="1" noChangeArrowheads="1"/>
          </p:cNvPicPr>
          <p:nvPr/>
        </p:nvPicPr>
        <p:blipFill>
          <a:blip r:embed="rId6"/>
          <a:srcRect/>
          <a:stretch>
            <a:fillRect/>
          </a:stretch>
        </p:blipFill>
        <p:spPr bwMode="auto">
          <a:xfrm>
            <a:off x="1116013" y="2110091"/>
            <a:ext cx="431800" cy="431800"/>
          </a:xfrm>
          <a:prstGeom prst="rect">
            <a:avLst/>
          </a:prstGeom>
          <a:noFill/>
          <a:ln w="9525">
            <a:noFill/>
            <a:miter lim="800000"/>
            <a:headEnd/>
            <a:tailEnd/>
          </a:ln>
        </p:spPr>
      </p:pic>
      <p:pic>
        <p:nvPicPr>
          <p:cNvPr id="7" name="Picture 5" descr="cid:image003.png@01CDA092.DE691370">
            <a:hlinkClick r:id="rId7"/>
          </p:cNvPr>
          <p:cNvPicPr>
            <a:picLocks noChangeAspect="1" noChangeArrowheads="1"/>
          </p:cNvPicPr>
          <p:nvPr/>
        </p:nvPicPr>
        <p:blipFill>
          <a:blip r:embed="rId8"/>
          <a:srcRect/>
          <a:stretch>
            <a:fillRect/>
          </a:stretch>
        </p:blipFill>
        <p:spPr bwMode="auto">
          <a:xfrm>
            <a:off x="1116013" y="3213100"/>
            <a:ext cx="431800" cy="431800"/>
          </a:xfrm>
          <a:prstGeom prst="rect">
            <a:avLst/>
          </a:prstGeom>
          <a:noFill/>
          <a:ln w="9525">
            <a:noFill/>
            <a:miter lim="800000"/>
            <a:headEnd/>
            <a:tailEnd/>
          </a:ln>
        </p:spPr>
      </p:pic>
      <p:sp>
        <p:nvSpPr>
          <p:cNvPr id="8" name="Rectangle 7"/>
          <p:cNvSpPr/>
          <p:nvPr/>
        </p:nvSpPr>
        <p:spPr>
          <a:xfrm>
            <a:off x="2256818" y="1160363"/>
            <a:ext cx="2702468" cy="369332"/>
          </a:xfrm>
          <a:prstGeom prst="rect">
            <a:avLst/>
          </a:prstGeom>
        </p:spPr>
        <p:txBody>
          <a:bodyPr wrap="square">
            <a:spAutoFit/>
          </a:bodyPr>
          <a:lstStyle/>
          <a:p>
            <a:pPr eaLnBrk="0" hangingPunct="0"/>
            <a:r>
              <a:rPr lang="en-GB" dirty="0" smtClean="0"/>
              <a:t>DMU </a:t>
            </a:r>
            <a:endParaRPr lang="en-GB" dirty="0"/>
          </a:p>
        </p:txBody>
      </p:sp>
      <p:sp>
        <p:nvSpPr>
          <p:cNvPr id="9" name="Rectangle 8"/>
          <p:cNvSpPr/>
          <p:nvPr/>
        </p:nvSpPr>
        <p:spPr>
          <a:xfrm>
            <a:off x="2256819" y="2110091"/>
            <a:ext cx="4408126" cy="369332"/>
          </a:xfrm>
          <a:prstGeom prst="rect">
            <a:avLst/>
          </a:prstGeom>
        </p:spPr>
        <p:txBody>
          <a:bodyPr wrap="square">
            <a:spAutoFit/>
          </a:bodyPr>
          <a:lstStyle/>
          <a:p>
            <a:r>
              <a:rPr lang="en-GB" dirty="0" smtClean="0">
                <a:hlinkClick r:id="rId9"/>
              </a:rPr>
              <a:t>www.twitter.com/</a:t>
            </a:r>
            <a:r>
              <a:rPr lang="en-GB" dirty="0" smtClean="0"/>
              <a:t>De Montfort University</a:t>
            </a:r>
            <a:endParaRPr lang="en-GB" dirty="0"/>
          </a:p>
        </p:txBody>
      </p:sp>
      <p:sp>
        <p:nvSpPr>
          <p:cNvPr id="10" name="Rectangle 9"/>
          <p:cNvSpPr/>
          <p:nvPr/>
        </p:nvSpPr>
        <p:spPr>
          <a:xfrm>
            <a:off x="2402732" y="3213100"/>
            <a:ext cx="3742775" cy="369332"/>
          </a:xfrm>
          <a:prstGeom prst="rect">
            <a:avLst/>
          </a:prstGeom>
        </p:spPr>
        <p:txBody>
          <a:bodyPr wrap="square">
            <a:spAutoFit/>
          </a:bodyPr>
          <a:lstStyle/>
          <a:p>
            <a:pPr eaLnBrk="0" hangingPunct="0"/>
            <a:r>
              <a:rPr lang="en-GB" dirty="0" err="1" smtClean="0"/>
              <a:t>youtube</a:t>
            </a:r>
            <a:r>
              <a:rPr lang="en-GB" dirty="0" smtClean="0"/>
              <a:t>/</a:t>
            </a:r>
            <a:r>
              <a:rPr lang="en-GB" dirty="0" err="1" smtClean="0"/>
              <a:t>demontfortuniversity</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59922" y="554476"/>
            <a:ext cx="7986409" cy="2154436"/>
          </a:xfrm>
          <a:prstGeom prst="rect">
            <a:avLst/>
          </a:prstGeom>
        </p:spPr>
        <p:txBody>
          <a:bodyPr wrap="square">
            <a:spAutoFit/>
          </a:bodyPr>
          <a:lstStyle/>
          <a:p>
            <a:pPr>
              <a:spcBef>
                <a:spcPts val="1200"/>
              </a:spcBef>
              <a:buFont typeface="Arial" pitchFamily="34" charset="0"/>
              <a:buChar char="•"/>
              <a:defRPr/>
            </a:pPr>
            <a:r>
              <a:rPr lang="en-GB" sz="1200" dirty="0" smtClean="0">
                <a:latin typeface="Calibri" pitchFamily="34" charset="0"/>
                <a:cs typeface="Calibri" pitchFamily="34" charset="0"/>
              </a:rPr>
              <a:t>  </a:t>
            </a:r>
            <a:r>
              <a:rPr lang="en-GB" sz="1400" dirty="0" smtClean="0">
                <a:latin typeface="Calibri" pitchFamily="34" charset="0"/>
                <a:cs typeface="Calibri" pitchFamily="34" charset="0"/>
              </a:rPr>
              <a:t>1870</a:t>
            </a:r>
            <a:r>
              <a:rPr lang="en-GB" sz="1400" dirty="0">
                <a:latin typeface="Calibri" pitchFamily="34" charset="0"/>
                <a:cs typeface="Calibri" pitchFamily="34" charset="0"/>
              </a:rPr>
              <a:t>, Leicester School of Art and Technology established</a:t>
            </a:r>
          </a:p>
          <a:p>
            <a:pPr>
              <a:spcBef>
                <a:spcPts val="1200"/>
              </a:spcBef>
              <a:buFont typeface="Arial" pitchFamily="34" charset="0"/>
              <a:buChar char="•"/>
              <a:defRPr/>
            </a:pPr>
            <a:r>
              <a:rPr lang="en-GB" sz="1400" dirty="0" smtClean="0">
                <a:latin typeface="Calibri" pitchFamily="34" charset="0"/>
                <a:cs typeface="Calibri" pitchFamily="34" charset="0"/>
              </a:rPr>
              <a:t>  1967</a:t>
            </a:r>
            <a:r>
              <a:rPr lang="en-GB" sz="1400" dirty="0">
                <a:latin typeface="Calibri" pitchFamily="34" charset="0"/>
                <a:cs typeface="Calibri" pitchFamily="34" charset="0"/>
              </a:rPr>
              <a:t>, Leicester Polytechnic</a:t>
            </a:r>
          </a:p>
          <a:p>
            <a:pPr>
              <a:spcBef>
                <a:spcPts val="1200"/>
              </a:spcBef>
              <a:buFont typeface="Arial" pitchFamily="34" charset="0"/>
              <a:buChar char="•"/>
              <a:defRPr/>
            </a:pPr>
            <a:r>
              <a:rPr lang="en-GB" sz="1400" dirty="0" smtClean="0">
                <a:latin typeface="Calibri" pitchFamily="34" charset="0"/>
                <a:cs typeface="Calibri" pitchFamily="34" charset="0"/>
              </a:rPr>
              <a:t>  1992</a:t>
            </a:r>
            <a:r>
              <a:rPr lang="en-GB" sz="1400" dirty="0">
                <a:latin typeface="Calibri" pitchFamily="34" charset="0"/>
                <a:cs typeface="Calibri" pitchFamily="34" charset="0"/>
              </a:rPr>
              <a:t>, De Montfort University, including:</a:t>
            </a:r>
          </a:p>
          <a:p>
            <a:pPr lvl="1">
              <a:spcBef>
                <a:spcPts val="1200"/>
              </a:spcBef>
              <a:defRPr/>
            </a:pPr>
            <a:r>
              <a:rPr lang="en-GB" sz="1400" dirty="0">
                <a:latin typeface="Calibri" pitchFamily="34" charset="0"/>
                <a:cs typeface="Calibri" pitchFamily="34" charset="0"/>
              </a:rPr>
              <a:t>Four faculties: Art, Design and Humanities; Business and Law; Technology; Health and Life Sciences</a:t>
            </a:r>
          </a:p>
          <a:p>
            <a:pPr lvl="1">
              <a:spcBef>
                <a:spcPts val="1200"/>
              </a:spcBef>
              <a:defRPr/>
            </a:pPr>
            <a:r>
              <a:rPr lang="en-GB" sz="1400" dirty="0" smtClean="0">
                <a:latin typeface="Calibri" pitchFamily="34" charset="0"/>
                <a:cs typeface="Calibri" pitchFamily="34" charset="0"/>
              </a:rPr>
              <a:t>Over 400 </a:t>
            </a:r>
            <a:r>
              <a:rPr lang="en-GB" sz="1400" dirty="0">
                <a:latin typeface="Calibri" pitchFamily="34" charset="0"/>
                <a:cs typeface="Calibri" pitchFamily="34" charset="0"/>
              </a:rPr>
              <a:t>undergraduate and postgraduate subjects</a:t>
            </a:r>
          </a:p>
          <a:p>
            <a:pPr lvl="1">
              <a:spcBef>
                <a:spcPts val="1200"/>
              </a:spcBef>
              <a:defRPr/>
            </a:pPr>
            <a:r>
              <a:rPr lang="en-GB" sz="1400" dirty="0">
                <a:latin typeface="Calibri" pitchFamily="34" charset="0"/>
                <a:cs typeface="Calibri" pitchFamily="34" charset="0"/>
              </a:rPr>
              <a:t>Over 20,000 students, supported by 2,700 staff</a:t>
            </a:r>
          </a:p>
        </p:txBody>
      </p:sp>
      <p:pic>
        <p:nvPicPr>
          <p:cNvPr id="4" name="Picture 2" descr="C:\Users\gaodahai\Desktop\history-of-the-campus-1-img.jpg"/>
          <p:cNvPicPr>
            <a:picLocks noChangeAspect="1" noChangeArrowheads="1"/>
          </p:cNvPicPr>
          <p:nvPr/>
        </p:nvPicPr>
        <p:blipFill>
          <a:blip r:embed="rId3"/>
          <a:srcRect/>
          <a:stretch>
            <a:fillRect/>
          </a:stretch>
        </p:blipFill>
        <p:spPr bwMode="auto">
          <a:xfrm>
            <a:off x="0" y="2924356"/>
            <a:ext cx="1079500" cy="1420532"/>
          </a:xfrm>
          <a:prstGeom prst="rect">
            <a:avLst/>
          </a:prstGeom>
          <a:noFill/>
          <a:ln w="9525">
            <a:noFill/>
            <a:miter lim="800000"/>
            <a:headEnd/>
            <a:tailEnd/>
          </a:ln>
        </p:spPr>
      </p:pic>
      <p:pic>
        <p:nvPicPr>
          <p:cNvPr id="5" name="Picture 4" descr="C:\Users\gaodahai\Desktop\history-dmu-banner1.jpg"/>
          <p:cNvPicPr>
            <a:picLocks noChangeAspect="1" noChangeArrowheads="1"/>
          </p:cNvPicPr>
          <p:nvPr/>
        </p:nvPicPr>
        <p:blipFill>
          <a:blip r:embed="rId4"/>
          <a:srcRect/>
          <a:stretch>
            <a:fillRect/>
          </a:stretch>
        </p:blipFill>
        <p:spPr bwMode="auto">
          <a:xfrm>
            <a:off x="1079500" y="2924356"/>
            <a:ext cx="4437063" cy="1433231"/>
          </a:xfrm>
          <a:prstGeom prst="rect">
            <a:avLst/>
          </a:prstGeom>
          <a:noFill/>
          <a:ln w="9525">
            <a:noFill/>
            <a:miter lim="800000"/>
            <a:headEnd/>
            <a:tailEnd/>
          </a:ln>
        </p:spPr>
      </p:pic>
      <p:pic>
        <p:nvPicPr>
          <p:cNvPr id="6" name="Picture 6" descr="4 dec 2009 024"/>
          <p:cNvPicPr>
            <a:picLocks noChangeAspect="1" noChangeArrowheads="1"/>
          </p:cNvPicPr>
          <p:nvPr/>
        </p:nvPicPr>
        <p:blipFill>
          <a:blip r:embed="rId5"/>
          <a:srcRect/>
          <a:stretch>
            <a:fillRect/>
          </a:stretch>
        </p:blipFill>
        <p:spPr bwMode="auto">
          <a:xfrm>
            <a:off x="5516563" y="2924356"/>
            <a:ext cx="2279650" cy="1398307"/>
          </a:xfrm>
          <a:prstGeom prst="rect">
            <a:avLst/>
          </a:prstGeom>
          <a:noFill/>
          <a:ln w="9525">
            <a:noFill/>
            <a:miter lim="800000"/>
            <a:headEnd/>
            <a:tailEnd/>
          </a:ln>
        </p:spPr>
      </p:pic>
      <p:pic>
        <p:nvPicPr>
          <p:cNvPr id="7" name="Picture 6" descr="the-story-of-dmu-1-img"/>
          <p:cNvPicPr>
            <a:picLocks noChangeAspect="1" noChangeArrowheads="1"/>
          </p:cNvPicPr>
          <p:nvPr/>
        </p:nvPicPr>
        <p:blipFill>
          <a:blip r:embed="rId6"/>
          <a:srcRect/>
          <a:stretch>
            <a:fillRect/>
          </a:stretch>
        </p:blipFill>
        <p:spPr bwMode="auto">
          <a:xfrm>
            <a:off x="7796213" y="2924356"/>
            <a:ext cx="1347787" cy="1398307"/>
          </a:xfrm>
          <a:prstGeom prst="rect">
            <a:avLst/>
          </a:prstGeom>
          <a:noFill/>
          <a:ln w="9525">
            <a:noFill/>
            <a:miter lim="800000"/>
            <a:headEnd/>
            <a:tailEnd/>
          </a:ln>
        </p:spPr>
      </p:pic>
      <p:sp>
        <p:nvSpPr>
          <p:cNvPr id="8" name="Rectangle 7"/>
          <p:cNvSpPr/>
          <p:nvPr/>
        </p:nvSpPr>
        <p:spPr>
          <a:xfrm>
            <a:off x="1079500" y="116732"/>
            <a:ext cx="4198975" cy="369332"/>
          </a:xfrm>
          <a:prstGeom prst="rect">
            <a:avLst/>
          </a:prstGeom>
        </p:spPr>
        <p:txBody>
          <a:bodyPr wrap="square">
            <a:spAutoFit/>
          </a:bodyPr>
          <a:lstStyle/>
          <a:p>
            <a:r>
              <a:rPr lang="en-GB" b="1" dirty="0" smtClean="0">
                <a:latin typeface="Calibri" pitchFamily="34" charset="0"/>
              </a:rPr>
              <a:t>An Overview</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59924" y="885217"/>
            <a:ext cx="4572000" cy="1508105"/>
          </a:xfrm>
          <a:prstGeom prst="rect">
            <a:avLst/>
          </a:prstGeom>
        </p:spPr>
        <p:txBody>
          <a:bodyPr wrap="square">
            <a:spAutoFit/>
          </a:bodyPr>
          <a:lstStyle/>
          <a:p>
            <a:pPr>
              <a:spcBef>
                <a:spcPts val="1200"/>
              </a:spcBef>
              <a:buFont typeface="Arial" pitchFamily="34" charset="0"/>
              <a:buChar char="•"/>
            </a:pPr>
            <a:r>
              <a:rPr lang="en-GB" dirty="0" smtClean="0">
                <a:latin typeface="Calibri" pitchFamily="34" charset="0"/>
              </a:rPr>
              <a:t>  Vibrant student experience</a:t>
            </a:r>
          </a:p>
          <a:p>
            <a:pPr>
              <a:spcBef>
                <a:spcPts val="1200"/>
              </a:spcBef>
              <a:buFont typeface="Arial" pitchFamily="34" charset="0"/>
              <a:buChar char="•"/>
            </a:pPr>
            <a:r>
              <a:rPr lang="en-GB" dirty="0" smtClean="0">
                <a:latin typeface="Calibri" pitchFamily="34" charset="0"/>
              </a:rPr>
              <a:t>  Lively city centre location</a:t>
            </a:r>
          </a:p>
          <a:p>
            <a:pPr>
              <a:spcBef>
                <a:spcPts val="1200"/>
              </a:spcBef>
              <a:buFont typeface="Arial" pitchFamily="34" charset="0"/>
              <a:buChar char="•"/>
            </a:pPr>
            <a:r>
              <a:rPr lang="en-GB" dirty="0">
                <a:latin typeface="Calibri" pitchFamily="34" charset="0"/>
              </a:rPr>
              <a:t> </a:t>
            </a:r>
            <a:r>
              <a:rPr lang="en-GB" dirty="0" smtClean="0">
                <a:latin typeface="Calibri" pitchFamily="34" charset="0"/>
              </a:rPr>
              <a:t> Excellent shopping and entertainment venues</a:t>
            </a:r>
          </a:p>
        </p:txBody>
      </p:sp>
      <p:pic>
        <p:nvPicPr>
          <p:cNvPr id="4" name="Picture 9" descr="(L)_Clock tower_CityCentre"/>
          <p:cNvPicPr>
            <a:picLocks noChangeAspect="1" noChangeArrowheads="1"/>
          </p:cNvPicPr>
          <p:nvPr/>
        </p:nvPicPr>
        <p:blipFill>
          <a:blip r:embed="rId3"/>
          <a:srcRect/>
          <a:stretch>
            <a:fillRect/>
          </a:stretch>
        </p:blipFill>
        <p:spPr bwMode="auto">
          <a:xfrm>
            <a:off x="0" y="2687063"/>
            <a:ext cx="1527175" cy="1643063"/>
          </a:xfrm>
          <a:prstGeom prst="rect">
            <a:avLst/>
          </a:prstGeom>
          <a:noFill/>
          <a:ln w="9525">
            <a:noFill/>
            <a:miter lim="800000"/>
            <a:headEnd/>
            <a:tailEnd/>
          </a:ln>
        </p:spPr>
      </p:pic>
      <p:pic>
        <p:nvPicPr>
          <p:cNvPr id="5" name="Picture 9" descr="DMU 2010-046.jpg"/>
          <p:cNvPicPr>
            <a:picLocks noChangeAspect="1"/>
          </p:cNvPicPr>
          <p:nvPr/>
        </p:nvPicPr>
        <p:blipFill>
          <a:blip r:embed="rId4"/>
          <a:srcRect l="15681" r="4787" b="18089"/>
          <a:stretch>
            <a:fillRect/>
          </a:stretch>
        </p:blipFill>
        <p:spPr bwMode="auto">
          <a:xfrm>
            <a:off x="1619250" y="2698176"/>
            <a:ext cx="2016125" cy="1631950"/>
          </a:xfrm>
          <a:prstGeom prst="rect">
            <a:avLst/>
          </a:prstGeom>
          <a:noFill/>
          <a:ln w="9525">
            <a:noFill/>
            <a:miter lim="800000"/>
            <a:headEnd/>
            <a:tailEnd/>
          </a:ln>
        </p:spPr>
      </p:pic>
      <p:pic>
        <p:nvPicPr>
          <p:cNvPr id="6" name="Picture 7" descr="tig v dragons 074.jpg"/>
          <p:cNvPicPr>
            <a:picLocks noChangeAspect="1"/>
          </p:cNvPicPr>
          <p:nvPr/>
        </p:nvPicPr>
        <p:blipFill>
          <a:blip r:embed="rId5"/>
          <a:srcRect l="28992" r="10127"/>
          <a:stretch>
            <a:fillRect/>
          </a:stretch>
        </p:blipFill>
        <p:spPr bwMode="auto">
          <a:xfrm>
            <a:off x="3708400" y="2698176"/>
            <a:ext cx="1511300" cy="1638300"/>
          </a:xfrm>
          <a:prstGeom prst="rect">
            <a:avLst/>
          </a:prstGeom>
          <a:noFill/>
          <a:ln w="9525">
            <a:noFill/>
            <a:miter lim="800000"/>
            <a:headEnd/>
            <a:tailEnd/>
          </a:ln>
        </p:spPr>
      </p:pic>
      <p:pic>
        <p:nvPicPr>
          <p:cNvPr id="7" name="Picture 4" descr="Highcross14_TRIMEDIA.jpg"/>
          <p:cNvPicPr>
            <a:picLocks noChangeAspect="1"/>
          </p:cNvPicPr>
          <p:nvPr/>
        </p:nvPicPr>
        <p:blipFill>
          <a:blip r:embed="rId6"/>
          <a:srcRect/>
          <a:stretch>
            <a:fillRect/>
          </a:stretch>
        </p:blipFill>
        <p:spPr bwMode="auto">
          <a:xfrm>
            <a:off x="5292725" y="2704526"/>
            <a:ext cx="2447925" cy="1631950"/>
          </a:xfrm>
          <a:prstGeom prst="rect">
            <a:avLst/>
          </a:prstGeom>
          <a:noFill/>
          <a:ln w="9525">
            <a:noFill/>
            <a:miter lim="800000"/>
            <a:headEnd/>
            <a:tailEnd/>
          </a:ln>
        </p:spPr>
      </p:pic>
      <p:pic>
        <p:nvPicPr>
          <p:cNvPr id="8" name="Picture 7" descr="Bradgate"/>
          <p:cNvPicPr>
            <a:picLocks noChangeAspect="1" noChangeArrowheads="1"/>
          </p:cNvPicPr>
          <p:nvPr/>
        </p:nvPicPr>
        <p:blipFill>
          <a:blip r:embed="rId7"/>
          <a:srcRect r="16827"/>
          <a:stretch>
            <a:fillRect/>
          </a:stretch>
        </p:blipFill>
        <p:spPr bwMode="auto">
          <a:xfrm>
            <a:off x="7812088" y="159763"/>
            <a:ext cx="1331912" cy="4176713"/>
          </a:xfrm>
          <a:prstGeom prst="rect">
            <a:avLst/>
          </a:prstGeom>
          <a:noFill/>
          <a:ln w="9525">
            <a:noFill/>
            <a:miter lim="800000"/>
            <a:headEnd/>
            <a:tailEnd/>
          </a:ln>
        </p:spPr>
      </p:pic>
      <p:sp>
        <p:nvSpPr>
          <p:cNvPr id="9" name="Rectangle 8"/>
          <p:cNvSpPr/>
          <p:nvPr/>
        </p:nvSpPr>
        <p:spPr>
          <a:xfrm>
            <a:off x="1619251" y="159763"/>
            <a:ext cx="3804906" cy="461665"/>
          </a:xfrm>
          <a:prstGeom prst="rect">
            <a:avLst/>
          </a:prstGeom>
        </p:spPr>
        <p:txBody>
          <a:bodyPr wrap="square">
            <a:spAutoFit/>
          </a:bodyPr>
          <a:lstStyle/>
          <a:p>
            <a:r>
              <a:rPr lang="en-GB" sz="2400" b="1" dirty="0" smtClean="0">
                <a:latin typeface="Calibri" pitchFamily="34" charset="0"/>
              </a:rPr>
              <a:t>Vibrant City Life</a:t>
            </a:r>
            <a:endParaRPr lang="en-GB"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379379" y="865762"/>
            <a:ext cx="6293795" cy="3200876"/>
          </a:xfrm>
          <a:prstGeom prst="rect">
            <a:avLst/>
          </a:prstGeom>
        </p:spPr>
        <p:txBody>
          <a:bodyPr wrap="square">
            <a:spAutoFit/>
          </a:bodyPr>
          <a:lstStyle/>
          <a:p>
            <a:pPr>
              <a:spcBef>
                <a:spcPts val="1200"/>
              </a:spcBef>
              <a:buFont typeface="Arial" pitchFamily="34" charset="0"/>
              <a:buChar char="•"/>
              <a:defRPr/>
            </a:pPr>
            <a:r>
              <a:rPr lang="en-GB" dirty="0" smtClean="0">
                <a:latin typeface="Calibri" pitchFamily="34" charset="0"/>
                <a:cs typeface="Calibri" pitchFamily="34" charset="0"/>
              </a:rPr>
              <a:t>  Teaching </a:t>
            </a:r>
            <a:r>
              <a:rPr lang="en-GB" dirty="0">
                <a:latin typeface="Calibri" pitchFamily="34" charset="0"/>
                <a:cs typeface="Calibri" pitchFamily="34" charset="0"/>
              </a:rPr>
              <a:t>quality - 13 national teaching fellows, 2</a:t>
            </a:r>
            <a:r>
              <a:rPr lang="en-GB" baseline="30000" dirty="0">
                <a:latin typeface="Calibri" pitchFamily="34" charset="0"/>
                <a:cs typeface="Calibri" pitchFamily="34" charset="0"/>
              </a:rPr>
              <a:t>nd</a:t>
            </a:r>
            <a:r>
              <a:rPr lang="en-GB" dirty="0">
                <a:latin typeface="Calibri" pitchFamily="34" charset="0"/>
                <a:cs typeface="Calibri" pitchFamily="34" charset="0"/>
              </a:rPr>
              <a:t> largest group of all UK universities</a:t>
            </a:r>
          </a:p>
          <a:p>
            <a:pPr>
              <a:spcBef>
                <a:spcPts val="1200"/>
              </a:spcBef>
              <a:buFontTx/>
              <a:buNone/>
              <a:defRPr/>
            </a:pPr>
            <a:endParaRPr lang="en-GB" dirty="0">
              <a:latin typeface="Calibri" pitchFamily="34" charset="0"/>
              <a:cs typeface="Calibri" pitchFamily="34" charset="0"/>
            </a:endParaRPr>
          </a:p>
          <a:p>
            <a:pPr>
              <a:spcBef>
                <a:spcPts val="1200"/>
              </a:spcBef>
              <a:buFont typeface="Arial" pitchFamily="34" charset="0"/>
              <a:buChar char="•"/>
              <a:defRPr/>
            </a:pPr>
            <a:r>
              <a:rPr lang="en-GB" dirty="0" smtClean="0">
                <a:latin typeface="Calibri" pitchFamily="34" charset="0"/>
                <a:cs typeface="Calibri" pitchFamily="34" charset="0"/>
              </a:rPr>
              <a:t>  Research </a:t>
            </a:r>
            <a:r>
              <a:rPr lang="en-GB" dirty="0">
                <a:latin typeface="Calibri" pitchFamily="34" charset="0"/>
                <a:cs typeface="Calibri" pitchFamily="34" charset="0"/>
              </a:rPr>
              <a:t>excellence - 50 research groups, 400 research projects; more than 40% research activities is rated “Internationally Excellent” or “World Leading”</a:t>
            </a:r>
          </a:p>
          <a:p>
            <a:pPr>
              <a:spcBef>
                <a:spcPts val="1200"/>
              </a:spcBef>
              <a:buFontTx/>
              <a:buNone/>
              <a:defRPr/>
            </a:pPr>
            <a:endParaRPr lang="en-GB" dirty="0">
              <a:latin typeface="Calibri" pitchFamily="34" charset="0"/>
              <a:cs typeface="Calibri" pitchFamily="34" charset="0"/>
            </a:endParaRPr>
          </a:p>
          <a:p>
            <a:pPr>
              <a:spcBef>
                <a:spcPts val="1200"/>
              </a:spcBef>
              <a:buFont typeface="Arial" pitchFamily="34" charset="0"/>
              <a:buChar char="•"/>
              <a:defRPr/>
            </a:pPr>
            <a:r>
              <a:rPr lang="en-GB" dirty="0" smtClean="0">
                <a:latin typeface="Calibri" pitchFamily="34" charset="0"/>
                <a:cs typeface="Calibri" pitchFamily="34" charset="0"/>
              </a:rPr>
              <a:t>  Graduate </a:t>
            </a:r>
            <a:r>
              <a:rPr lang="en-GB" dirty="0">
                <a:latin typeface="Calibri" pitchFamily="34" charset="0"/>
                <a:cs typeface="Calibri" pitchFamily="34" charset="0"/>
              </a:rPr>
              <a:t>employability – over 92% graduates finding jobs or pursuing further studies within 6 months after graduation</a:t>
            </a:r>
            <a:endParaRPr lang="en-GB" sz="1600" dirty="0">
              <a:latin typeface="Calibri" pitchFamily="34" charset="0"/>
              <a:cs typeface="Calibri" pitchFamily="34" charset="0"/>
            </a:endParaRPr>
          </a:p>
        </p:txBody>
      </p:sp>
      <p:sp>
        <p:nvSpPr>
          <p:cNvPr id="4" name="Rectangle 3"/>
          <p:cNvSpPr/>
          <p:nvPr/>
        </p:nvSpPr>
        <p:spPr>
          <a:xfrm>
            <a:off x="1138136" y="272374"/>
            <a:ext cx="4821487" cy="461665"/>
          </a:xfrm>
          <a:prstGeom prst="rect">
            <a:avLst/>
          </a:prstGeom>
        </p:spPr>
        <p:txBody>
          <a:bodyPr wrap="square">
            <a:spAutoFit/>
          </a:bodyPr>
          <a:lstStyle/>
          <a:p>
            <a:r>
              <a:rPr lang="en-GB" altLang="zh-CN" sz="2400" b="1" dirty="0" smtClean="0">
                <a:latin typeface="Calibri" pitchFamily="34" charset="0"/>
              </a:rPr>
              <a:t>Quality and Distinctiveness</a:t>
            </a:r>
            <a:endParaRPr lang="en-GB" sz="2400" dirty="0"/>
          </a:p>
        </p:txBody>
      </p:sp>
      <p:pic>
        <p:nvPicPr>
          <p:cNvPr id="5" name="Picture 2" descr="D:\Saf\CMS5963 Marketing Department Managers Presentation\images\phillipa.png"/>
          <p:cNvPicPr>
            <a:picLocks noChangeAspect="1" noChangeArrowheads="1"/>
          </p:cNvPicPr>
          <p:nvPr/>
        </p:nvPicPr>
        <p:blipFill>
          <a:blip r:embed="rId3"/>
          <a:srcRect/>
          <a:stretch>
            <a:fillRect/>
          </a:stretch>
        </p:blipFill>
        <p:spPr bwMode="auto">
          <a:xfrm>
            <a:off x="6468893" y="734039"/>
            <a:ext cx="2879388" cy="3608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943583" y="243191"/>
            <a:ext cx="5518582" cy="461665"/>
          </a:xfrm>
          <a:prstGeom prst="rect">
            <a:avLst/>
          </a:prstGeom>
        </p:spPr>
        <p:txBody>
          <a:bodyPr wrap="square">
            <a:spAutoFit/>
          </a:bodyPr>
          <a:lstStyle/>
          <a:p>
            <a:r>
              <a:rPr lang="en-GB" altLang="zh-CN" sz="2400" b="1" dirty="0" smtClean="0">
                <a:latin typeface="Calibri" pitchFamily="34" charset="0"/>
              </a:rPr>
              <a:t>Faculty of Art, Design and Humanities</a:t>
            </a:r>
            <a:endParaRPr lang="en-GB" sz="2400" dirty="0"/>
          </a:p>
        </p:txBody>
      </p:sp>
      <p:pic>
        <p:nvPicPr>
          <p:cNvPr id="4" name="Picture 4" descr="intro.jpg"/>
          <p:cNvPicPr>
            <a:picLocks noChangeAspect="1"/>
          </p:cNvPicPr>
          <p:nvPr/>
        </p:nvPicPr>
        <p:blipFill>
          <a:blip r:embed="rId3"/>
          <a:srcRect b="1369"/>
          <a:stretch>
            <a:fillRect/>
          </a:stretch>
        </p:blipFill>
        <p:spPr bwMode="auto">
          <a:xfrm>
            <a:off x="4202350" y="612523"/>
            <a:ext cx="4562272" cy="3492549"/>
          </a:xfrm>
          <a:prstGeom prst="rect">
            <a:avLst/>
          </a:prstGeom>
          <a:noFill/>
          <a:ln w="9525">
            <a:noFill/>
            <a:miter lim="800000"/>
            <a:headEnd/>
            <a:tailEnd/>
          </a:ln>
        </p:spPr>
      </p:pic>
      <p:sp>
        <p:nvSpPr>
          <p:cNvPr id="5" name="Rectangle 4"/>
          <p:cNvSpPr/>
          <p:nvPr/>
        </p:nvSpPr>
        <p:spPr>
          <a:xfrm>
            <a:off x="398834" y="904673"/>
            <a:ext cx="6459166" cy="1698927"/>
          </a:xfrm>
          <a:prstGeom prst="rect">
            <a:avLst/>
          </a:prstGeom>
        </p:spPr>
        <p:txBody>
          <a:bodyPr wrap="square">
            <a:spAutoFit/>
          </a:bodyPr>
          <a:lstStyle/>
          <a:p>
            <a:pPr marL="342900" indent="-342900" eaLnBrk="0" hangingPunct="0">
              <a:spcBef>
                <a:spcPct val="20000"/>
              </a:spcBef>
              <a:buFontTx/>
              <a:buChar char="•"/>
            </a:pPr>
            <a:r>
              <a:rPr lang="en-GB" b="1" dirty="0" smtClean="0"/>
              <a:t>World-leading research</a:t>
            </a:r>
          </a:p>
          <a:p>
            <a:pPr marL="342900" indent="-342900" eaLnBrk="0" hangingPunct="0">
              <a:spcBef>
                <a:spcPct val="20000"/>
              </a:spcBef>
            </a:pPr>
            <a:endParaRPr lang="en-GB" b="1" dirty="0" smtClean="0"/>
          </a:p>
          <a:p>
            <a:pPr marL="342900" indent="-342900" eaLnBrk="0" hangingPunct="0">
              <a:spcBef>
                <a:spcPct val="20000"/>
              </a:spcBef>
              <a:buFontTx/>
              <a:buChar char="•"/>
            </a:pPr>
            <a:r>
              <a:rPr lang="en-GB" b="1" dirty="0" smtClean="0"/>
              <a:t>Award winning work</a:t>
            </a:r>
          </a:p>
          <a:p>
            <a:pPr marL="342900" indent="-342900" eaLnBrk="0" hangingPunct="0">
              <a:spcBef>
                <a:spcPct val="20000"/>
              </a:spcBef>
            </a:pPr>
            <a:endParaRPr lang="en-GB" b="1" dirty="0" smtClean="0"/>
          </a:p>
          <a:p>
            <a:pPr marL="342900" indent="-342900" eaLnBrk="0" hangingPunct="0">
              <a:spcBef>
                <a:spcPct val="20000"/>
              </a:spcBef>
              <a:buFontTx/>
              <a:buChar char="•"/>
            </a:pPr>
            <a:r>
              <a:rPr lang="en-GB" b="1" dirty="0" smtClean="0"/>
              <a:t>Innovative thinking</a:t>
            </a:r>
            <a:endParaRPr lang="en-GB" b="1" dirty="0"/>
          </a:p>
        </p:txBody>
      </p:sp>
      <p:sp>
        <p:nvSpPr>
          <p:cNvPr id="6" name="Rectangle 5"/>
          <p:cNvSpPr/>
          <p:nvPr/>
        </p:nvSpPr>
        <p:spPr>
          <a:xfrm>
            <a:off x="535020" y="3083668"/>
            <a:ext cx="6322979" cy="954107"/>
          </a:xfrm>
          <a:prstGeom prst="rect">
            <a:avLst/>
          </a:prstGeom>
        </p:spPr>
        <p:txBody>
          <a:bodyPr wrap="square">
            <a:spAutoFit/>
          </a:bodyPr>
          <a:lstStyle/>
          <a:p>
            <a:pPr eaLnBrk="0" hangingPunct="0"/>
            <a:r>
              <a:rPr lang="en-GB" sz="1400" b="1" dirty="0" smtClean="0">
                <a:solidFill>
                  <a:srgbClr val="C40F6B"/>
                </a:solidFill>
              </a:rPr>
              <a:t>DMU graduate Leanne Brookes</a:t>
            </a:r>
          </a:p>
          <a:p>
            <a:pPr eaLnBrk="0" hangingPunct="0"/>
            <a:r>
              <a:rPr lang="en-GB" sz="1400" dirty="0" smtClean="0">
                <a:solidFill>
                  <a:srgbClr val="C40F6B"/>
                </a:solidFill>
              </a:rPr>
              <a:t>UK Lingerie Award 2011 prize winner </a:t>
            </a:r>
          </a:p>
          <a:p>
            <a:pPr eaLnBrk="0" hangingPunct="0"/>
            <a:r>
              <a:rPr lang="en-GB" sz="1400" dirty="0" smtClean="0">
                <a:solidFill>
                  <a:srgbClr val="C40F6B"/>
                </a:solidFill>
              </a:rPr>
              <a:t>Started her own label ‘</a:t>
            </a:r>
            <a:r>
              <a:rPr lang="en-GB" sz="1400" i="1" dirty="0" smtClean="0">
                <a:solidFill>
                  <a:srgbClr val="C40F6B"/>
                </a:solidFill>
              </a:rPr>
              <a:t>Obey My Demand</a:t>
            </a:r>
            <a:r>
              <a:rPr lang="en-GB" sz="1400" dirty="0" smtClean="0">
                <a:solidFill>
                  <a:srgbClr val="C40F6B"/>
                </a:solidFill>
              </a:rPr>
              <a:t>’ </a:t>
            </a:r>
          </a:p>
          <a:p>
            <a:pPr eaLnBrk="0" hangingPunct="0"/>
            <a:r>
              <a:rPr lang="en-GB" sz="1400" dirty="0" smtClean="0">
                <a:solidFill>
                  <a:srgbClr val="C40F6B"/>
                </a:solidFill>
              </a:rPr>
              <a:t>Clients include Lady Gaga and </a:t>
            </a:r>
            <a:r>
              <a:rPr lang="en-GB" sz="1400" dirty="0" err="1" smtClean="0">
                <a:solidFill>
                  <a:srgbClr val="C40F6B"/>
                </a:solidFill>
              </a:rPr>
              <a:t>Alesha</a:t>
            </a:r>
            <a:r>
              <a:rPr lang="en-GB" sz="1400" dirty="0" smtClean="0">
                <a:solidFill>
                  <a:srgbClr val="C40F6B"/>
                </a:solidFill>
              </a:rPr>
              <a:t> Dixon</a:t>
            </a:r>
            <a:endParaRPr lang="en-GB" sz="1400" dirty="0">
              <a:solidFill>
                <a:srgbClr val="C40F6B"/>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33464" y="863590"/>
            <a:ext cx="3657600" cy="3416320"/>
          </a:xfrm>
          <a:prstGeom prst="rect">
            <a:avLst/>
          </a:prstGeom>
        </p:spPr>
        <p:txBody>
          <a:bodyPr wrap="square">
            <a:spAutoFit/>
          </a:bodyPr>
          <a:lstStyle/>
          <a:p>
            <a:pPr eaLnBrk="0" hangingPunct="0">
              <a:buFont typeface="Arial" charset="0"/>
              <a:buChar char="•"/>
            </a:pPr>
            <a:r>
              <a:rPr lang="en-GB" dirty="0" smtClean="0"/>
              <a:t> Fashion and Footwear Facilities</a:t>
            </a:r>
          </a:p>
          <a:p>
            <a:pPr eaLnBrk="0" hangingPunct="0"/>
            <a:r>
              <a:rPr lang="en-GB" dirty="0" smtClean="0"/>
              <a:t> </a:t>
            </a:r>
          </a:p>
          <a:p>
            <a:pPr eaLnBrk="0" hangingPunct="0">
              <a:buFont typeface="Arial" charset="0"/>
              <a:buChar char="•"/>
            </a:pPr>
            <a:r>
              <a:rPr lang="en-GB" dirty="0" smtClean="0"/>
              <a:t> Photography and Video Labs</a:t>
            </a:r>
          </a:p>
          <a:p>
            <a:pPr eaLnBrk="0" hangingPunct="0"/>
            <a:endParaRPr lang="en-GB" dirty="0" smtClean="0"/>
          </a:p>
          <a:p>
            <a:pPr eaLnBrk="0" hangingPunct="0">
              <a:buFont typeface="Arial" charset="0"/>
              <a:buChar char="•"/>
            </a:pPr>
            <a:r>
              <a:rPr lang="en-GB" dirty="0" smtClean="0"/>
              <a:t> Game Art and Animation </a:t>
            </a:r>
          </a:p>
          <a:p>
            <a:pPr eaLnBrk="0" hangingPunct="0"/>
            <a:r>
              <a:rPr lang="en-GB" dirty="0" smtClean="0"/>
              <a:t>  Design Facilities</a:t>
            </a:r>
          </a:p>
          <a:p>
            <a:pPr eaLnBrk="0" hangingPunct="0"/>
            <a:endParaRPr lang="en-GB" dirty="0" smtClean="0"/>
          </a:p>
          <a:p>
            <a:pPr eaLnBrk="0" hangingPunct="0">
              <a:buFont typeface="Arial" charset="0"/>
              <a:buChar char="•"/>
            </a:pPr>
            <a:r>
              <a:rPr lang="en-GB" dirty="0" smtClean="0"/>
              <a:t> Glass, Wood, Metal and </a:t>
            </a:r>
          </a:p>
          <a:p>
            <a:pPr eaLnBrk="0" hangingPunct="0"/>
            <a:r>
              <a:rPr lang="en-GB" dirty="0" smtClean="0"/>
              <a:t>  Soft Plastics Workshop</a:t>
            </a:r>
          </a:p>
          <a:p>
            <a:pPr eaLnBrk="0" hangingPunct="0"/>
            <a:endParaRPr lang="en-GB" dirty="0" smtClean="0"/>
          </a:p>
          <a:p>
            <a:pPr eaLnBrk="0" hangingPunct="0">
              <a:buFont typeface="Arial" charset="0"/>
              <a:buChar char="•"/>
            </a:pPr>
            <a:r>
              <a:rPr lang="en-GB" dirty="0" smtClean="0"/>
              <a:t> New state-of-the building for </a:t>
            </a:r>
          </a:p>
          <a:p>
            <a:pPr eaLnBrk="0" hangingPunct="0"/>
            <a:r>
              <a:rPr lang="en-GB" dirty="0" smtClean="0"/>
              <a:t> Art and Design Faculty - 2016</a:t>
            </a:r>
            <a:endParaRPr lang="en-GB" dirty="0"/>
          </a:p>
        </p:txBody>
      </p:sp>
      <p:sp>
        <p:nvSpPr>
          <p:cNvPr id="4" name="Rectangle 3"/>
          <p:cNvSpPr/>
          <p:nvPr/>
        </p:nvSpPr>
        <p:spPr>
          <a:xfrm>
            <a:off x="437745" y="175097"/>
            <a:ext cx="5707762" cy="400110"/>
          </a:xfrm>
          <a:prstGeom prst="rect">
            <a:avLst/>
          </a:prstGeom>
        </p:spPr>
        <p:txBody>
          <a:bodyPr wrap="square">
            <a:spAutoFit/>
          </a:bodyPr>
          <a:lstStyle/>
          <a:p>
            <a:r>
              <a:rPr lang="en-GB" sz="2000" b="1" dirty="0" smtClean="0"/>
              <a:t>Excellent facilities (design)</a:t>
            </a:r>
            <a:endParaRPr lang="en-GB" sz="2000" dirty="0"/>
          </a:p>
        </p:txBody>
      </p:sp>
      <p:pic>
        <p:nvPicPr>
          <p:cNvPr id="5" name="Content Placeholder 5" descr="sam-donaldson.jpg"/>
          <p:cNvPicPr>
            <a:picLocks noGrp="1" noChangeAspect="1"/>
          </p:cNvPicPr>
          <p:nvPr>
            <p:ph idx="1"/>
          </p:nvPr>
        </p:nvPicPr>
        <p:blipFill>
          <a:blip r:embed="rId3"/>
          <a:srcRect/>
          <a:stretch>
            <a:fillRect/>
          </a:stretch>
        </p:blipFill>
        <p:spPr>
          <a:xfrm>
            <a:off x="3891064" y="330741"/>
            <a:ext cx="5107021" cy="3949169"/>
          </a:xfrm>
        </p:spPr>
      </p:pic>
      <p:sp>
        <p:nvSpPr>
          <p:cNvPr id="6" name="Rectangle 5"/>
          <p:cNvSpPr/>
          <p:nvPr/>
        </p:nvSpPr>
        <p:spPr>
          <a:xfrm>
            <a:off x="3725694" y="1887166"/>
            <a:ext cx="3550594" cy="738664"/>
          </a:xfrm>
          <a:prstGeom prst="rect">
            <a:avLst/>
          </a:prstGeom>
        </p:spPr>
        <p:txBody>
          <a:bodyPr wrap="square">
            <a:spAutoFit/>
          </a:bodyPr>
          <a:lstStyle/>
          <a:p>
            <a:pPr eaLnBrk="0" hangingPunct="0"/>
            <a:r>
              <a:rPr lang="en-GB" sz="1400" b="1" dirty="0" smtClean="0">
                <a:solidFill>
                  <a:srgbClr val="C40F6B"/>
                </a:solidFill>
              </a:rPr>
              <a:t>DMU graduate Samantha Donaldson</a:t>
            </a:r>
          </a:p>
          <a:p>
            <a:pPr eaLnBrk="0" hangingPunct="0"/>
            <a:r>
              <a:rPr lang="en-GB" sz="1400" dirty="0" smtClean="0">
                <a:solidFill>
                  <a:srgbClr val="C40F6B"/>
                </a:solidFill>
              </a:rPr>
              <a:t>Now studying MA Ceramics and </a:t>
            </a:r>
          </a:p>
          <a:p>
            <a:pPr eaLnBrk="0" hangingPunct="0"/>
            <a:r>
              <a:rPr lang="en-GB" sz="1400" dirty="0" smtClean="0">
                <a:solidFill>
                  <a:srgbClr val="C40F6B"/>
                </a:solidFill>
              </a:rPr>
              <a:t>Glass at the Royal College of Art</a:t>
            </a:r>
            <a:endParaRPr lang="en-GB" sz="1400" dirty="0">
              <a:solidFill>
                <a:srgbClr val="C40F6B"/>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NTERNATIONAL-plasma-2.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3" name="Rectangle 2"/>
          <p:cNvSpPr/>
          <p:nvPr/>
        </p:nvSpPr>
        <p:spPr>
          <a:xfrm>
            <a:off x="2286000" y="2248585"/>
            <a:ext cx="4572000" cy="646331"/>
          </a:xfrm>
          <a:prstGeom prst="rect">
            <a:avLst/>
          </a:prstGeom>
        </p:spPr>
        <p:txBody>
          <a:bodyPr>
            <a:spAutoFit/>
          </a:bodyPr>
          <a:lstStyle/>
          <a:p>
            <a:r>
              <a:rPr lang="en-US" altLang="zh-CN" dirty="0" smtClean="0">
                <a:solidFill>
                  <a:schemeClr val="bg1"/>
                </a:solidFill>
              </a:rPr>
              <a:t>Recent exhibitions and performances by DMU staff</a:t>
            </a:r>
            <a:endParaRPr lang="en-GB" dirty="0"/>
          </a:p>
        </p:txBody>
      </p:sp>
      <p:sp>
        <p:nvSpPr>
          <p:cNvPr id="4" name="Rectangle 3"/>
          <p:cNvSpPr/>
          <p:nvPr/>
        </p:nvSpPr>
        <p:spPr>
          <a:xfrm>
            <a:off x="252919" y="1186774"/>
            <a:ext cx="6605081" cy="3046988"/>
          </a:xfrm>
          <a:prstGeom prst="rect">
            <a:avLst/>
          </a:prstGeom>
        </p:spPr>
        <p:txBody>
          <a:bodyPr wrap="square">
            <a:spAutoFit/>
          </a:bodyPr>
          <a:lstStyle/>
          <a:p>
            <a:pPr eaLnBrk="1" hangingPunct="1">
              <a:buFont typeface="Arial" pitchFamily="34" charset="0"/>
              <a:buChar char="•"/>
            </a:pPr>
            <a:r>
              <a:rPr lang="en-US" altLang="zh-CN" sz="1600" dirty="0" smtClean="0"/>
              <a:t> 100% Design, London</a:t>
            </a:r>
          </a:p>
          <a:p>
            <a:pPr eaLnBrk="1" hangingPunct="1">
              <a:buFont typeface="Arial" pitchFamily="34" charset="0"/>
              <a:buChar char="•"/>
            </a:pPr>
            <a:endParaRPr lang="en-US" altLang="zh-CN" sz="1600" dirty="0" smtClean="0"/>
          </a:p>
          <a:p>
            <a:pPr eaLnBrk="1" hangingPunct="1">
              <a:buFont typeface="Arial" pitchFamily="34" charset="0"/>
              <a:buChar char="•"/>
            </a:pPr>
            <a:r>
              <a:rPr lang="en-US" altLang="zh-CN" sz="1600" dirty="0" smtClean="0"/>
              <a:t> Brussels Biennial</a:t>
            </a:r>
          </a:p>
          <a:p>
            <a:pPr eaLnBrk="1" hangingPunct="1">
              <a:buFont typeface="Arial" pitchFamily="34" charset="0"/>
              <a:buChar char="•"/>
            </a:pPr>
            <a:endParaRPr lang="en-US" altLang="zh-CN" sz="1600" dirty="0" smtClean="0"/>
          </a:p>
          <a:p>
            <a:pPr eaLnBrk="1" hangingPunct="1">
              <a:buFont typeface="Arial" pitchFamily="34" charset="0"/>
              <a:buChar char="•"/>
            </a:pPr>
            <a:r>
              <a:rPr lang="en-US" altLang="zh-CN" sz="1600" dirty="0" smtClean="0"/>
              <a:t> Mori Art Museum, Tokyo</a:t>
            </a:r>
          </a:p>
          <a:p>
            <a:pPr eaLnBrk="1" hangingPunct="1">
              <a:buFont typeface="Arial" pitchFamily="34" charset="0"/>
              <a:buChar char="•"/>
            </a:pPr>
            <a:endParaRPr lang="en-US" altLang="zh-CN" sz="1600" dirty="0" smtClean="0"/>
          </a:p>
          <a:p>
            <a:pPr eaLnBrk="1" hangingPunct="1">
              <a:buFont typeface="Arial" pitchFamily="34" charset="0"/>
              <a:buChar char="•"/>
            </a:pPr>
            <a:r>
              <a:rPr lang="en-US" altLang="zh-CN" sz="1600" dirty="0" smtClean="0"/>
              <a:t> </a:t>
            </a:r>
            <a:r>
              <a:rPr lang="en-US" altLang="zh-CN" sz="1600" dirty="0" err="1" smtClean="0"/>
              <a:t>Cheongju</a:t>
            </a:r>
            <a:r>
              <a:rPr lang="en-US" altLang="zh-CN" sz="1600" dirty="0" smtClean="0"/>
              <a:t> International</a:t>
            </a:r>
            <a:br>
              <a:rPr lang="en-US" altLang="zh-CN" sz="1600" dirty="0" smtClean="0"/>
            </a:br>
            <a:r>
              <a:rPr lang="en-US" altLang="zh-CN" sz="1600" dirty="0" smtClean="0"/>
              <a:t>  Craft Biennial, Korea</a:t>
            </a:r>
          </a:p>
          <a:p>
            <a:pPr eaLnBrk="1" hangingPunct="1">
              <a:buFont typeface="Arial" pitchFamily="34" charset="0"/>
              <a:buChar char="•"/>
            </a:pPr>
            <a:endParaRPr lang="en-US" altLang="zh-CN" sz="1600" dirty="0" smtClean="0"/>
          </a:p>
          <a:p>
            <a:pPr eaLnBrk="1" hangingPunct="1">
              <a:buFont typeface="Arial" pitchFamily="34" charset="0"/>
              <a:buChar char="•"/>
            </a:pPr>
            <a:r>
              <a:rPr lang="en-US" altLang="zh-CN" sz="1600" dirty="0" smtClean="0"/>
              <a:t> New York Metropolitan Museum of Art</a:t>
            </a:r>
          </a:p>
          <a:p>
            <a:pPr eaLnBrk="1" hangingPunct="1">
              <a:buFont typeface="Arial" pitchFamily="34" charset="0"/>
              <a:buChar char="•"/>
            </a:pPr>
            <a:endParaRPr lang="en-GB" sz="1600" dirty="0" smtClean="0"/>
          </a:p>
          <a:p>
            <a:pPr eaLnBrk="1" hangingPunct="1">
              <a:buFont typeface="Arial" pitchFamily="34" charset="0"/>
              <a:buChar char="•"/>
            </a:pPr>
            <a:r>
              <a:rPr lang="en-US" altLang="zh-CN" sz="1600" dirty="0" smtClean="0"/>
              <a:t> The National Gallery of Art, Washington, D.C.</a:t>
            </a:r>
          </a:p>
        </p:txBody>
      </p:sp>
      <p:sp>
        <p:nvSpPr>
          <p:cNvPr id="5" name="Rectangle 4"/>
          <p:cNvSpPr/>
          <p:nvPr/>
        </p:nvSpPr>
        <p:spPr>
          <a:xfrm>
            <a:off x="603116" y="155643"/>
            <a:ext cx="5465448" cy="461665"/>
          </a:xfrm>
          <a:prstGeom prst="rect">
            <a:avLst/>
          </a:prstGeom>
        </p:spPr>
        <p:txBody>
          <a:bodyPr wrap="square">
            <a:spAutoFit/>
          </a:bodyPr>
          <a:lstStyle/>
          <a:p>
            <a:r>
              <a:rPr lang="en-GB" sz="2400" b="1" dirty="0" smtClean="0"/>
              <a:t>Our industry connections</a:t>
            </a:r>
            <a:endParaRPr lang="en-GB" sz="2400" dirty="0"/>
          </a:p>
        </p:txBody>
      </p:sp>
      <p:pic>
        <p:nvPicPr>
          <p:cNvPr id="6" name="Picture 6" descr="Lionel Dean Holy Ghost Chair.png"/>
          <p:cNvPicPr>
            <a:picLocks noChangeAspect="1"/>
          </p:cNvPicPr>
          <p:nvPr/>
        </p:nvPicPr>
        <p:blipFill>
          <a:blip r:embed="rId3"/>
          <a:srcRect t="14737"/>
          <a:stretch>
            <a:fillRect/>
          </a:stretch>
        </p:blipFill>
        <p:spPr bwMode="auto">
          <a:xfrm>
            <a:off x="4669278" y="986640"/>
            <a:ext cx="4328808" cy="3235163"/>
          </a:xfrm>
          <a:prstGeom prst="rect">
            <a:avLst/>
          </a:prstGeom>
          <a:noFill/>
          <a:ln w="9525">
            <a:noFill/>
            <a:miter lim="800000"/>
            <a:headEnd/>
            <a:tailEnd/>
          </a:ln>
        </p:spPr>
      </p:pic>
      <p:sp>
        <p:nvSpPr>
          <p:cNvPr id="7" name="Rectangle 6"/>
          <p:cNvSpPr/>
          <p:nvPr/>
        </p:nvSpPr>
        <p:spPr>
          <a:xfrm>
            <a:off x="603116" y="617309"/>
            <a:ext cx="6254884" cy="369332"/>
          </a:xfrm>
          <a:prstGeom prst="rect">
            <a:avLst/>
          </a:prstGeom>
        </p:spPr>
        <p:txBody>
          <a:bodyPr wrap="square">
            <a:spAutoFit/>
          </a:bodyPr>
          <a:lstStyle/>
          <a:p>
            <a:r>
              <a:rPr lang="en-US" altLang="zh-CN" dirty="0" smtClean="0"/>
              <a:t>Exhibitions and performances by DMU staff</a:t>
            </a:r>
            <a:endParaRPr lang="en-GB"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ADCA2C-F950-41F7-ACAF-C025D300AA2C}">
  <ds:schemaRefs>
    <ds:schemaRef ds:uri="http://schemas.microsoft.com/office/2006/metadata/properties"/>
    <ds:schemaRef ds:uri="http://schemas.microsoft.com/sharepoint/v3/field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598</TotalTime>
  <Words>2026</Words>
  <Application>Microsoft Office PowerPoint</Application>
  <PresentationFormat>On-screen Show (16:9)</PresentationFormat>
  <Paragraphs>415</Paragraphs>
  <Slides>37</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Photo Editor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 </cp:lastModifiedBy>
  <cp:revision>80</cp:revision>
  <dcterms:created xsi:type="dcterms:W3CDTF">2010-04-12T23:12:02Z</dcterms:created>
  <dcterms:modified xsi:type="dcterms:W3CDTF">2014-05-26T03:50:35Z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